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2" r:id="rId7"/>
    <p:sldId id="261" r:id="rId8"/>
    <p:sldId id="263" r:id="rId9"/>
    <p:sldId id="265" r:id="rId10"/>
    <p:sldId id="264" r:id="rId11"/>
    <p:sldId id="268" r:id="rId12"/>
    <p:sldId id="266" r:id="rId13"/>
    <p:sldId id="267" r:id="rId14"/>
  </p:sldIdLst>
  <p:sldSz cx="18288000" cy="10287000"/>
  <p:notesSz cx="6858000" cy="9144000"/>
  <p:embeddedFontLst>
    <p:embeddedFont>
      <p:font typeface="Arimo" panose="020B0604020202020204" charset="0"/>
      <p:regular r:id="rId15"/>
    </p:embeddedFont>
    <p:embeddedFont>
      <p:font typeface="Arimo Bold" panose="020B0604020202020204" charset="0"/>
      <p:regular r:id="rId16"/>
    </p:embeddedFont>
    <p:embeddedFont>
      <p:font typeface="Bodoni FLF" panose="020B0604020202020204"/>
      <p:regular r:id="rId17"/>
    </p:embeddedFont>
    <p:embeddedFont>
      <p:font typeface="Calibri" panose="020F0502020204030204" pitchFamily="34" charset="0"/>
      <p:regular r:id="rId18"/>
      <p:bold r:id="rId19"/>
      <p:italic r:id="rId20"/>
      <p:boldItalic r:id="rId21"/>
    </p:embeddedFont>
    <p:embeddedFont>
      <p:font typeface="Economica Bold" panose="020B0604020202020204" charset="0"/>
      <p:regular r:id="rId22"/>
    </p:embeddedFont>
    <p:embeddedFont>
      <p:font typeface="Lato" panose="020F0502020204030203" pitchFamily="34" charset="0"/>
      <p:regular r:id="rId23"/>
      <p:bold r:id="rId24"/>
      <p:italic r:id="rId25"/>
      <p:boldItalic r:id="rId26"/>
    </p:embeddedFont>
    <p:embeddedFont>
      <p:font typeface="Lato Bold" panose="020F0802020204030203" pitchFamily="34" charset="0"/>
      <p:regular r:id="rId27"/>
      <p:bold r:id="rId28"/>
    </p:embeddedFont>
    <p:embeddedFont>
      <p:font typeface="Open Sans Bold" panose="020B0806030504020204" pitchFamily="34" charset="0"/>
      <p:regular r:id="rId29"/>
      <p:bold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4146C0-8E48-4752-BC7E-9D3AB464F1AA}" v="467" dt="2021-08-18T14:01:16.1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81" d="100"/>
          <a:sy n="81" d="100"/>
        </p:scale>
        <p:origin x="174"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d Jewel" userId="7a44514a141f3419" providerId="Windows Live" clId="Web-{4E4146C0-8E48-4752-BC7E-9D3AB464F1AA}"/>
    <pc:docChg chg="addSld modSld sldOrd">
      <pc:chgData name="Md Jewel" userId="7a44514a141f3419" providerId="Windows Live" clId="Web-{4E4146C0-8E48-4752-BC7E-9D3AB464F1AA}" dt="2021-08-18T14:01:16.139" v="270" actId="1076"/>
      <pc:docMkLst>
        <pc:docMk/>
      </pc:docMkLst>
      <pc:sldChg chg="modSp">
        <pc:chgData name="Md Jewel" userId="7a44514a141f3419" providerId="Windows Live" clId="Web-{4E4146C0-8E48-4752-BC7E-9D3AB464F1AA}" dt="2021-08-18T14:01:16.139" v="270" actId="1076"/>
        <pc:sldMkLst>
          <pc:docMk/>
          <pc:sldMk cId="0" sldId="256"/>
        </pc:sldMkLst>
        <pc:spChg chg="mod">
          <ac:chgData name="Md Jewel" userId="7a44514a141f3419" providerId="Windows Live" clId="Web-{4E4146C0-8E48-4752-BC7E-9D3AB464F1AA}" dt="2021-08-18T14:01:06.529" v="269" actId="1076"/>
          <ac:spMkLst>
            <pc:docMk/>
            <pc:sldMk cId="0" sldId="256"/>
            <ac:spMk id="8" creationId="{00000000-0000-0000-0000-000000000000}"/>
          </ac:spMkLst>
        </pc:spChg>
        <pc:spChg chg="mod">
          <ac:chgData name="Md Jewel" userId="7a44514a141f3419" providerId="Windows Live" clId="Web-{4E4146C0-8E48-4752-BC7E-9D3AB464F1AA}" dt="2021-08-18T14:00:55.795" v="267" actId="1076"/>
          <ac:spMkLst>
            <pc:docMk/>
            <pc:sldMk cId="0" sldId="256"/>
            <ac:spMk id="10" creationId="{00000000-0000-0000-0000-000000000000}"/>
          </ac:spMkLst>
        </pc:spChg>
        <pc:spChg chg="mod">
          <ac:chgData name="Md Jewel" userId="7a44514a141f3419" providerId="Windows Live" clId="Web-{4E4146C0-8E48-4752-BC7E-9D3AB464F1AA}" dt="2021-08-18T13:59:55.185" v="257" actId="14100"/>
          <ac:spMkLst>
            <pc:docMk/>
            <pc:sldMk cId="0" sldId="256"/>
            <ac:spMk id="11" creationId="{00000000-0000-0000-0000-000000000000}"/>
          </ac:spMkLst>
        </pc:spChg>
        <pc:grpChg chg="mod">
          <ac:chgData name="Md Jewel" userId="7a44514a141f3419" providerId="Windows Live" clId="Web-{4E4146C0-8E48-4752-BC7E-9D3AB464F1AA}" dt="2021-08-18T14:01:16.139" v="270" actId="1076"/>
          <ac:grpSpMkLst>
            <pc:docMk/>
            <pc:sldMk cId="0" sldId="256"/>
            <ac:grpSpMk id="2" creationId="{00000000-0000-0000-0000-000000000000}"/>
          </ac:grpSpMkLst>
        </pc:grpChg>
      </pc:sldChg>
      <pc:sldChg chg="modSp">
        <pc:chgData name="Md Jewel" userId="7a44514a141f3419" providerId="Windows Live" clId="Web-{4E4146C0-8E48-4752-BC7E-9D3AB464F1AA}" dt="2021-08-18T13:48:38.504" v="85" actId="20577"/>
        <pc:sldMkLst>
          <pc:docMk/>
          <pc:sldMk cId="0" sldId="260"/>
        </pc:sldMkLst>
        <pc:spChg chg="mod">
          <ac:chgData name="Md Jewel" userId="7a44514a141f3419" providerId="Windows Live" clId="Web-{4E4146C0-8E48-4752-BC7E-9D3AB464F1AA}" dt="2021-08-18T13:48:38.504" v="85" actId="20577"/>
          <ac:spMkLst>
            <pc:docMk/>
            <pc:sldMk cId="0" sldId="260"/>
            <ac:spMk id="4" creationId="{00000000-0000-0000-0000-000000000000}"/>
          </ac:spMkLst>
        </pc:spChg>
      </pc:sldChg>
      <pc:sldChg chg="modSp ord">
        <pc:chgData name="Md Jewel" userId="7a44514a141f3419" providerId="Windows Live" clId="Web-{4E4146C0-8E48-4752-BC7E-9D3AB464F1AA}" dt="2021-08-18T13:55:39.431" v="248"/>
        <pc:sldMkLst>
          <pc:docMk/>
          <pc:sldMk cId="0" sldId="261"/>
        </pc:sldMkLst>
        <pc:spChg chg="mod">
          <ac:chgData name="Md Jewel" userId="7a44514a141f3419" providerId="Windows Live" clId="Web-{4E4146C0-8E48-4752-BC7E-9D3AB464F1AA}" dt="2021-08-18T13:48:25.316" v="83" actId="20577"/>
          <ac:spMkLst>
            <pc:docMk/>
            <pc:sldMk cId="0" sldId="261"/>
            <ac:spMk id="2" creationId="{00000000-0000-0000-0000-000000000000}"/>
          </ac:spMkLst>
        </pc:spChg>
      </pc:sldChg>
      <pc:sldChg chg="modSp ord">
        <pc:chgData name="Md Jewel" userId="7a44514a141f3419" providerId="Windows Live" clId="Web-{4E4146C0-8E48-4752-BC7E-9D3AB464F1AA}" dt="2021-08-18T13:55:13.962" v="247"/>
        <pc:sldMkLst>
          <pc:docMk/>
          <pc:sldMk cId="0" sldId="264"/>
        </pc:sldMkLst>
        <pc:spChg chg="mod">
          <ac:chgData name="Md Jewel" userId="7a44514a141f3419" providerId="Windows Live" clId="Web-{4E4146C0-8E48-4752-BC7E-9D3AB464F1AA}" dt="2021-08-18T13:30:56.631" v="13" actId="14100"/>
          <ac:spMkLst>
            <pc:docMk/>
            <pc:sldMk cId="0" sldId="264"/>
            <ac:spMk id="2" creationId="{00000000-0000-0000-0000-000000000000}"/>
          </ac:spMkLst>
        </pc:spChg>
        <pc:spChg chg="mod">
          <ac:chgData name="Md Jewel" userId="7a44514a141f3419" providerId="Windows Live" clId="Web-{4E4146C0-8E48-4752-BC7E-9D3AB464F1AA}" dt="2021-08-18T13:55:13.931" v="246" actId="14100"/>
          <ac:spMkLst>
            <pc:docMk/>
            <pc:sldMk cId="0" sldId="264"/>
            <ac:spMk id="4" creationId="{00000000-0000-0000-0000-000000000000}"/>
          </ac:spMkLst>
        </pc:spChg>
      </pc:sldChg>
      <pc:sldChg chg="modSp add ord replId">
        <pc:chgData name="Md Jewel" userId="7a44514a141f3419" providerId="Windows Live" clId="Web-{4E4146C0-8E48-4752-BC7E-9D3AB464F1AA}" dt="2021-08-18T13:30:36.099" v="12" actId="20577"/>
        <pc:sldMkLst>
          <pc:docMk/>
          <pc:sldMk cId="1025033358" sldId="268"/>
        </pc:sldMkLst>
        <pc:spChg chg="mod">
          <ac:chgData name="Md Jewel" userId="7a44514a141f3419" providerId="Windows Live" clId="Web-{4E4146C0-8E48-4752-BC7E-9D3AB464F1AA}" dt="2021-08-18T13:29:43.739" v="4" actId="14100"/>
          <ac:spMkLst>
            <pc:docMk/>
            <pc:sldMk cId="1025033358" sldId="268"/>
            <ac:spMk id="2" creationId="{00000000-0000-0000-0000-000000000000}"/>
          </ac:spMkLst>
        </pc:spChg>
        <pc:spChg chg="mod">
          <ac:chgData name="Md Jewel" userId="7a44514a141f3419" providerId="Windows Live" clId="Web-{4E4146C0-8E48-4752-BC7E-9D3AB464F1AA}" dt="2021-08-18T13:30:36.099" v="12" actId="20577"/>
          <ac:spMkLst>
            <pc:docMk/>
            <pc:sldMk cId="1025033358" sldId="268"/>
            <ac:spMk id="3" creationId="{00000000-0000-0000-0000-000000000000}"/>
          </ac:spMkLst>
        </pc:spChg>
      </pc:sldChg>
    </pc:docChg>
  </pc:docChgLst>
</pc:chgInfo>
</file>

<file path=ppt/media/image1.jpeg>
</file>

<file path=ppt/media/image2.jpeg>
</file>

<file path=ppt/media/image3.jpeg>
</file>

<file path=ppt/media/image4.jpeg>
</file>

<file path=ppt/media/image5.jpe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8/18/2021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8/18/2021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8/18/2021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8/18/2021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8/18/2021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8/18/2021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rcRect t="7003" b="8568"/>
          <a:stretch>
            <a:fillRect/>
          </a:stretch>
        </a:blipFill>
        <a:effectLst/>
      </p:bgPr>
    </p:bg>
    <p:spTree>
      <p:nvGrpSpPr>
        <p:cNvPr id="1" name=""/>
        <p:cNvGrpSpPr/>
        <p:nvPr/>
      </p:nvGrpSpPr>
      <p:grpSpPr>
        <a:xfrm>
          <a:off x="0" y="0"/>
          <a:ext cx="0" cy="0"/>
          <a:chOff x="0" y="0"/>
          <a:chExt cx="0" cy="0"/>
        </a:xfrm>
      </p:grpSpPr>
      <p:grpSp>
        <p:nvGrpSpPr>
          <p:cNvPr id="2" name="Group 2"/>
          <p:cNvGrpSpPr/>
          <p:nvPr/>
        </p:nvGrpSpPr>
        <p:grpSpPr>
          <a:xfrm>
            <a:off x="237534" y="6306715"/>
            <a:ext cx="10807541" cy="3562261"/>
            <a:chOff x="0" y="0"/>
            <a:chExt cx="14410055" cy="4749681"/>
          </a:xfrm>
        </p:grpSpPr>
        <p:sp>
          <p:nvSpPr>
            <p:cNvPr id="3" name="AutoShape 3"/>
            <p:cNvSpPr/>
            <p:nvPr/>
          </p:nvSpPr>
          <p:spPr>
            <a:xfrm>
              <a:off x="0" y="0"/>
              <a:ext cx="14410055" cy="4749681"/>
            </a:xfrm>
            <a:prstGeom prst="rect">
              <a:avLst/>
            </a:prstGeom>
            <a:solidFill>
              <a:srgbClr val="F6C851"/>
            </a:solidFill>
          </p:spPr>
        </p:sp>
        <p:sp>
          <p:nvSpPr>
            <p:cNvPr id="4" name="TextBox 4"/>
            <p:cNvSpPr txBox="1"/>
            <p:nvPr/>
          </p:nvSpPr>
          <p:spPr>
            <a:xfrm>
              <a:off x="767601" y="768291"/>
              <a:ext cx="12874853" cy="3422650"/>
            </a:xfrm>
            <a:prstGeom prst="rect">
              <a:avLst/>
            </a:prstGeom>
          </p:spPr>
          <p:txBody>
            <a:bodyPr lIns="0" tIns="0" rIns="0" bIns="0" rtlCol="0" anchor="t">
              <a:spAutoFit/>
            </a:bodyPr>
            <a:lstStyle/>
            <a:p>
              <a:pPr>
                <a:lnSpc>
                  <a:spcPts val="9600"/>
                </a:lnSpc>
              </a:pPr>
              <a:r>
                <a:rPr lang="en-US" sz="9999">
                  <a:solidFill>
                    <a:srgbClr val="1C2327"/>
                  </a:solidFill>
                  <a:latin typeface="Economica Bold"/>
                </a:rPr>
                <a:t>SHOPPING MALL DESIGN PROGECT</a:t>
              </a:r>
            </a:p>
          </p:txBody>
        </p:sp>
      </p:grpSp>
      <p:grpSp>
        <p:nvGrpSpPr>
          <p:cNvPr id="5" name="Group 5"/>
          <p:cNvGrpSpPr>
            <a:grpSpLocks noChangeAspect="1"/>
          </p:cNvGrpSpPr>
          <p:nvPr/>
        </p:nvGrpSpPr>
        <p:grpSpPr>
          <a:xfrm>
            <a:off x="7673645" y="199925"/>
            <a:ext cx="2940710" cy="2940698"/>
            <a:chOff x="0" y="0"/>
            <a:chExt cx="6350000" cy="6349975"/>
          </a:xfrm>
        </p:grpSpPr>
        <p:sp>
          <p:nvSpPr>
            <p:cNvPr id="6" name="Freeform 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a:stretch>
            </a:blipFill>
          </p:spPr>
        </p:sp>
      </p:grpSp>
      <p:sp>
        <p:nvSpPr>
          <p:cNvPr id="7" name="TextBox 7"/>
          <p:cNvSpPr txBox="1"/>
          <p:nvPr/>
        </p:nvSpPr>
        <p:spPr>
          <a:xfrm>
            <a:off x="2141596" y="3320623"/>
            <a:ext cx="14004808" cy="517271"/>
          </a:xfrm>
          <a:prstGeom prst="rect">
            <a:avLst/>
          </a:prstGeom>
        </p:spPr>
        <p:txBody>
          <a:bodyPr lIns="0" tIns="0" rIns="0" bIns="0" rtlCol="0" anchor="t">
            <a:spAutoFit/>
          </a:bodyPr>
          <a:lstStyle/>
          <a:p>
            <a:pPr>
              <a:lnSpc>
                <a:spcPts val="4192"/>
              </a:lnSpc>
            </a:pPr>
            <a:r>
              <a:rPr lang="en-US" sz="3200" spc="224">
                <a:solidFill>
                  <a:srgbClr val="FFFFFF"/>
                </a:solidFill>
                <a:latin typeface="Lato Bold"/>
              </a:rPr>
              <a:t>AMERICAN INTERNATIONAL UNIVERSITY–BANGLADESH (AIUB) </a:t>
            </a:r>
          </a:p>
        </p:txBody>
      </p:sp>
      <p:sp>
        <p:nvSpPr>
          <p:cNvPr id="8" name="TextBox 8"/>
          <p:cNvSpPr txBox="1"/>
          <p:nvPr/>
        </p:nvSpPr>
        <p:spPr>
          <a:xfrm>
            <a:off x="6115583" y="5505264"/>
            <a:ext cx="5086067" cy="436017"/>
          </a:xfrm>
          <a:prstGeom prst="rect">
            <a:avLst/>
          </a:prstGeom>
        </p:spPr>
        <p:txBody>
          <a:bodyPr wrap="square" lIns="0" tIns="0" rIns="0" bIns="0" rtlCol="0" anchor="t">
            <a:spAutoFit/>
          </a:bodyPr>
          <a:lstStyle/>
          <a:p>
            <a:pPr>
              <a:lnSpc>
                <a:spcPts val="3359"/>
              </a:lnSpc>
            </a:pPr>
            <a:r>
              <a:rPr lang="en-US" sz="3200" spc="120" dirty="0">
                <a:solidFill>
                  <a:srgbClr val="FFFFFF"/>
                </a:solidFill>
                <a:latin typeface="Open Sans Bold"/>
              </a:rPr>
              <a:t>Section: C      Group: 8.</a:t>
            </a:r>
            <a:endParaRPr lang="en-US" sz="3200" spc="120">
              <a:solidFill>
                <a:srgbClr val="FFFFFF"/>
              </a:solidFill>
              <a:latin typeface="Open Sans Bold"/>
              <a:ea typeface="Open Sans Bold"/>
              <a:cs typeface="Open Sans Bold"/>
            </a:endParaRPr>
          </a:p>
        </p:txBody>
      </p:sp>
      <p:sp>
        <p:nvSpPr>
          <p:cNvPr id="9" name="TextBox 9"/>
          <p:cNvSpPr txBox="1"/>
          <p:nvPr/>
        </p:nvSpPr>
        <p:spPr>
          <a:xfrm>
            <a:off x="1144285" y="10248900"/>
            <a:ext cx="5595058" cy="323215"/>
          </a:xfrm>
          <a:prstGeom prst="rect">
            <a:avLst/>
          </a:prstGeom>
        </p:spPr>
        <p:txBody>
          <a:bodyPr lIns="0" tIns="0" rIns="0" bIns="0" rtlCol="0" anchor="t">
            <a:spAutoFit/>
          </a:bodyPr>
          <a:lstStyle/>
          <a:p>
            <a:pPr>
              <a:lnSpc>
                <a:spcPts val="2660"/>
              </a:lnSpc>
            </a:pPr>
            <a:r>
              <a:rPr lang="en-US" sz="1900" spc="142">
                <a:solidFill>
                  <a:srgbClr val="FFFAEC"/>
                </a:solidFill>
                <a:latin typeface="Lato"/>
              </a:rPr>
              <a:t>TA&amp;D | Project Overview | 2020</a:t>
            </a:r>
          </a:p>
        </p:txBody>
      </p:sp>
      <p:sp>
        <p:nvSpPr>
          <p:cNvPr id="10" name="TextBox 10"/>
          <p:cNvSpPr txBox="1"/>
          <p:nvPr/>
        </p:nvSpPr>
        <p:spPr>
          <a:xfrm>
            <a:off x="4223366" y="4787526"/>
            <a:ext cx="10107445" cy="491353"/>
          </a:xfrm>
          <a:prstGeom prst="rect">
            <a:avLst/>
          </a:prstGeom>
        </p:spPr>
        <p:txBody>
          <a:bodyPr wrap="square" lIns="0" tIns="0" rIns="0" bIns="0" rtlCol="0" anchor="t">
            <a:spAutoFit/>
          </a:bodyPr>
          <a:lstStyle/>
          <a:p>
            <a:pPr>
              <a:lnSpc>
                <a:spcPts val="4192"/>
              </a:lnSpc>
            </a:pPr>
            <a:r>
              <a:rPr lang="en-US" sz="3200" spc="224">
                <a:solidFill>
                  <a:srgbClr val="FFFFFF"/>
                </a:solidFill>
                <a:latin typeface="Lato Bold"/>
              </a:rPr>
              <a:t>COMPUTER AIDED DESIGN &amp; DRAFTING</a:t>
            </a:r>
          </a:p>
        </p:txBody>
      </p:sp>
      <p:sp>
        <p:nvSpPr>
          <p:cNvPr id="11" name="TextBox 11"/>
          <p:cNvSpPr txBox="1"/>
          <p:nvPr/>
        </p:nvSpPr>
        <p:spPr>
          <a:xfrm>
            <a:off x="4404134" y="4072675"/>
            <a:ext cx="9464075" cy="491353"/>
          </a:xfrm>
          <a:prstGeom prst="rect">
            <a:avLst/>
          </a:prstGeom>
        </p:spPr>
        <p:txBody>
          <a:bodyPr wrap="square" lIns="0" tIns="0" rIns="0" bIns="0" rtlCol="0" anchor="t">
            <a:spAutoFit/>
          </a:bodyPr>
          <a:lstStyle/>
          <a:p>
            <a:pPr>
              <a:lnSpc>
                <a:spcPts val="4192"/>
              </a:lnSpc>
            </a:pPr>
            <a:r>
              <a:rPr lang="en-US" sz="3200" spc="224" dirty="0">
                <a:solidFill>
                  <a:srgbClr val="FFFFFF"/>
                </a:solidFill>
                <a:latin typeface="Lato Bold"/>
              </a:rPr>
              <a:t>FACULTY OF SCIENCE &amp; TECHNOLOGY </a:t>
            </a:r>
          </a:p>
        </p:txBody>
      </p:sp>
      <p:sp>
        <p:nvSpPr>
          <p:cNvPr id="12" name="TextBox 12"/>
          <p:cNvSpPr txBox="1"/>
          <p:nvPr/>
        </p:nvSpPr>
        <p:spPr>
          <a:xfrm>
            <a:off x="14863278" y="9651806"/>
            <a:ext cx="3147851" cy="396240"/>
          </a:xfrm>
          <a:prstGeom prst="rect">
            <a:avLst/>
          </a:prstGeom>
        </p:spPr>
        <p:txBody>
          <a:bodyPr lIns="0" tIns="0" rIns="0" bIns="0" rtlCol="0" anchor="t">
            <a:spAutoFit/>
          </a:bodyPr>
          <a:lstStyle/>
          <a:p>
            <a:pPr algn="l">
              <a:lnSpc>
                <a:spcPts val="3359"/>
              </a:lnSpc>
            </a:pPr>
            <a:r>
              <a:rPr lang="en-US" sz="2400" spc="120">
                <a:solidFill>
                  <a:srgbClr val="FFFFFF"/>
                </a:solidFill>
                <a:latin typeface="Open Sans Bold"/>
              </a:rPr>
              <a:t>Summer 2020-2021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C2327"/>
        </a:solidFill>
        <a:effectLst/>
      </p:bgPr>
    </p:bg>
    <p:spTree>
      <p:nvGrpSpPr>
        <p:cNvPr id="1" name=""/>
        <p:cNvGrpSpPr/>
        <p:nvPr/>
      </p:nvGrpSpPr>
      <p:grpSpPr>
        <a:xfrm>
          <a:off x="0" y="0"/>
          <a:ext cx="0" cy="0"/>
          <a:chOff x="0" y="0"/>
          <a:chExt cx="0" cy="0"/>
        </a:xfrm>
      </p:grpSpPr>
      <p:sp>
        <p:nvSpPr>
          <p:cNvPr id="2" name="AutoShape 2"/>
          <p:cNvSpPr/>
          <p:nvPr/>
        </p:nvSpPr>
        <p:spPr>
          <a:xfrm>
            <a:off x="4102269" y="339618"/>
            <a:ext cx="10083462" cy="2008023"/>
          </a:xfrm>
          <a:prstGeom prst="rect">
            <a:avLst/>
          </a:prstGeom>
          <a:solidFill>
            <a:srgbClr val="F6C851"/>
          </a:solidFill>
        </p:spPr>
      </p:sp>
      <p:sp>
        <p:nvSpPr>
          <p:cNvPr id="3" name="TextBox 3"/>
          <p:cNvSpPr txBox="1"/>
          <p:nvPr/>
        </p:nvSpPr>
        <p:spPr>
          <a:xfrm>
            <a:off x="5022768" y="734253"/>
            <a:ext cx="8242464" cy="817789"/>
          </a:xfrm>
          <a:prstGeom prst="rect">
            <a:avLst/>
          </a:prstGeom>
        </p:spPr>
        <p:txBody>
          <a:bodyPr lIns="0" tIns="0" rIns="0" bIns="0" rtlCol="0" anchor="t">
            <a:spAutoFit/>
          </a:bodyPr>
          <a:lstStyle/>
          <a:p>
            <a:pPr>
              <a:lnSpc>
                <a:spcPts val="6463"/>
              </a:lnSpc>
            </a:pPr>
            <a:r>
              <a:rPr lang="en-US" sz="5386">
                <a:solidFill>
                  <a:srgbClr val="1C2327"/>
                </a:solidFill>
                <a:latin typeface="Economica Bold"/>
              </a:rPr>
              <a:t>SHOPPING MALL ELECTRICAL FITTING</a:t>
            </a:r>
          </a:p>
        </p:txBody>
      </p:sp>
      <p:sp>
        <p:nvSpPr>
          <p:cNvPr id="4" name="TextBox 4"/>
          <p:cNvSpPr txBox="1"/>
          <p:nvPr/>
        </p:nvSpPr>
        <p:spPr>
          <a:xfrm>
            <a:off x="432101" y="2657455"/>
            <a:ext cx="13949622" cy="5924699"/>
          </a:xfrm>
          <a:prstGeom prst="rect">
            <a:avLst/>
          </a:prstGeom>
        </p:spPr>
        <p:txBody>
          <a:bodyPr wrap="square" lIns="0" tIns="0" rIns="0" bIns="0" rtlCol="0" anchor="t">
            <a:spAutoFit/>
          </a:bodyPr>
          <a:lstStyle/>
          <a:p>
            <a:pPr marL="457200" indent="-457200">
              <a:lnSpc>
                <a:spcPts val="4159"/>
              </a:lnSpc>
              <a:buFont typeface="Arial"/>
              <a:buChar char="•"/>
            </a:pPr>
            <a:r>
              <a:rPr lang="en-US" sz="3600" spc="168" dirty="0">
                <a:solidFill>
                  <a:srgbClr val="FFFAEC"/>
                </a:solidFill>
                <a:latin typeface="Lato"/>
                <a:ea typeface="Lato"/>
                <a:cs typeface="Lato"/>
              </a:rPr>
              <a:t>Fan, Television</a:t>
            </a:r>
          </a:p>
          <a:p>
            <a:pPr>
              <a:lnSpc>
                <a:spcPts val="4159"/>
              </a:lnSpc>
            </a:pPr>
            <a:endParaRPr lang="en-US" sz="3600" spc="168" dirty="0">
              <a:solidFill>
                <a:srgbClr val="FFFAEC"/>
              </a:solidFill>
              <a:latin typeface="Lato"/>
              <a:ea typeface="Lato"/>
              <a:cs typeface="Lato"/>
            </a:endParaRPr>
          </a:p>
          <a:p>
            <a:pPr marL="457200" indent="-457200">
              <a:lnSpc>
                <a:spcPts val="4159"/>
              </a:lnSpc>
              <a:buFont typeface="Arial"/>
              <a:buChar char="•"/>
            </a:pPr>
            <a:r>
              <a:rPr lang="en-US" sz="3600" spc="168" dirty="0">
                <a:solidFill>
                  <a:srgbClr val="FFFAEC"/>
                </a:solidFill>
                <a:latin typeface="Lato"/>
                <a:ea typeface="Lato"/>
                <a:cs typeface="Lato"/>
              </a:rPr>
              <a:t>Tube light, Light</a:t>
            </a:r>
          </a:p>
          <a:p>
            <a:pPr>
              <a:lnSpc>
                <a:spcPts val="4159"/>
              </a:lnSpc>
            </a:pPr>
            <a:endParaRPr lang="en-US" sz="3600" spc="168" dirty="0">
              <a:solidFill>
                <a:srgbClr val="FFFAEC"/>
              </a:solidFill>
              <a:latin typeface="Lato"/>
              <a:ea typeface="Lato"/>
              <a:cs typeface="Lato"/>
            </a:endParaRPr>
          </a:p>
          <a:p>
            <a:pPr marL="457200" indent="-457200">
              <a:lnSpc>
                <a:spcPts val="4159"/>
              </a:lnSpc>
              <a:buFont typeface="Arial"/>
              <a:buChar char="•"/>
            </a:pPr>
            <a:r>
              <a:rPr lang="en-US" sz="3600" spc="168" dirty="0">
                <a:solidFill>
                  <a:srgbClr val="FFFAEC"/>
                </a:solidFill>
                <a:latin typeface="Lato"/>
                <a:ea typeface="Lato"/>
                <a:cs typeface="Lato"/>
              </a:rPr>
              <a:t>Socket, Switch Board, circuit Breaker</a:t>
            </a:r>
          </a:p>
          <a:p>
            <a:pPr>
              <a:lnSpc>
                <a:spcPts val="4159"/>
              </a:lnSpc>
            </a:pPr>
            <a:endParaRPr lang="en-US" sz="3600" spc="168" dirty="0">
              <a:solidFill>
                <a:srgbClr val="FFFAEC"/>
              </a:solidFill>
              <a:latin typeface="Lato"/>
              <a:ea typeface="Lato"/>
              <a:cs typeface="Lato"/>
            </a:endParaRPr>
          </a:p>
          <a:p>
            <a:pPr marL="457200" indent="-457200">
              <a:lnSpc>
                <a:spcPts val="4159"/>
              </a:lnSpc>
              <a:buFont typeface="Arial"/>
              <a:buChar char="•"/>
            </a:pPr>
            <a:r>
              <a:rPr lang="en-US" sz="3600" spc="168" dirty="0">
                <a:solidFill>
                  <a:srgbClr val="FFFAEC"/>
                </a:solidFill>
                <a:latin typeface="Lato"/>
                <a:ea typeface="Lato"/>
                <a:cs typeface="Lato"/>
              </a:rPr>
              <a:t>Main Distribution Board, Sub Distribution Board</a:t>
            </a:r>
          </a:p>
          <a:p>
            <a:pPr>
              <a:lnSpc>
                <a:spcPts val="4159"/>
              </a:lnSpc>
            </a:pPr>
            <a:endParaRPr lang="en-US" sz="3600" spc="168" dirty="0">
              <a:solidFill>
                <a:srgbClr val="FFFAEC"/>
              </a:solidFill>
              <a:latin typeface="Lato"/>
              <a:ea typeface="Lato"/>
              <a:cs typeface="Lato"/>
            </a:endParaRPr>
          </a:p>
          <a:p>
            <a:pPr marL="457200" indent="-457200">
              <a:lnSpc>
                <a:spcPts val="4159"/>
              </a:lnSpc>
              <a:buFont typeface="Arial"/>
              <a:buChar char="•"/>
            </a:pPr>
            <a:r>
              <a:rPr lang="en-US" sz="3600" spc="168" dirty="0">
                <a:solidFill>
                  <a:srgbClr val="FFFAEC"/>
                </a:solidFill>
                <a:latin typeface="Lato"/>
                <a:ea typeface="Lato"/>
                <a:cs typeface="Lato"/>
              </a:rPr>
              <a:t>Telephone Junction Board, Antenna Junction Board</a:t>
            </a:r>
          </a:p>
          <a:p>
            <a:pPr>
              <a:lnSpc>
                <a:spcPts val="4159"/>
              </a:lnSpc>
            </a:pPr>
            <a:endParaRPr lang="en-US" sz="3600" spc="168" dirty="0">
              <a:solidFill>
                <a:srgbClr val="FFFAEC"/>
              </a:solidFill>
              <a:latin typeface="Lato"/>
              <a:ea typeface="Lato"/>
              <a:cs typeface="Lato"/>
            </a:endParaRPr>
          </a:p>
          <a:p>
            <a:pPr marL="457200" indent="-457200">
              <a:lnSpc>
                <a:spcPts val="4159"/>
              </a:lnSpc>
              <a:buFont typeface="Arial"/>
              <a:buChar char="•"/>
            </a:pPr>
            <a:r>
              <a:rPr lang="en-US" sz="3600" spc="168" dirty="0">
                <a:solidFill>
                  <a:srgbClr val="FFFAEC"/>
                </a:solidFill>
                <a:latin typeface="Lato"/>
                <a:ea typeface="Lato"/>
                <a:cs typeface="Lato"/>
              </a:rPr>
              <a:t>Hanging Light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C2327"/>
        </a:solidFill>
        <a:effectLst/>
      </p:bgPr>
    </p:bg>
    <p:spTree>
      <p:nvGrpSpPr>
        <p:cNvPr id="1" name=""/>
        <p:cNvGrpSpPr/>
        <p:nvPr/>
      </p:nvGrpSpPr>
      <p:grpSpPr>
        <a:xfrm>
          <a:off x="0" y="0"/>
          <a:ext cx="0" cy="0"/>
          <a:chOff x="0" y="0"/>
          <a:chExt cx="0" cy="0"/>
        </a:xfrm>
      </p:grpSpPr>
      <p:sp>
        <p:nvSpPr>
          <p:cNvPr id="2" name="AutoShape 2"/>
          <p:cNvSpPr/>
          <p:nvPr/>
        </p:nvSpPr>
        <p:spPr>
          <a:xfrm>
            <a:off x="4102269" y="339618"/>
            <a:ext cx="10083462" cy="2227228"/>
          </a:xfrm>
          <a:prstGeom prst="rect">
            <a:avLst/>
          </a:prstGeom>
          <a:solidFill>
            <a:srgbClr val="F6C851"/>
          </a:solidFill>
        </p:spPr>
      </p:sp>
      <p:sp>
        <p:nvSpPr>
          <p:cNvPr id="3" name="TextBox 3"/>
          <p:cNvSpPr txBox="1"/>
          <p:nvPr/>
        </p:nvSpPr>
        <p:spPr>
          <a:xfrm>
            <a:off x="4797384" y="952500"/>
            <a:ext cx="8693232" cy="743024"/>
          </a:xfrm>
          <a:prstGeom prst="rect">
            <a:avLst/>
          </a:prstGeom>
        </p:spPr>
        <p:txBody>
          <a:bodyPr wrap="square" lIns="0" tIns="0" rIns="0" bIns="0" rtlCol="0" anchor="t">
            <a:spAutoFit/>
          </a:bodyPr>
          <a:lstStyle/>
          <a:p>
            <a:pPr>
              <a:lnSpc>
                <a:spcPts val="6463"/>
              </a:lnSpc>
            </a:pPr>
            <a:r>
              <a:rPr lang="en-US" sz="4400" dirty="0">
                <a:solidFill>
                  <a:srgbClr val="1C2327"/>
                </a:solidFill>
                <a:latin typeface="Economica Bold"/>
              </a:rPr>
              <a:t>SHOPPING MALL ELECTRICAL FITTING ANALYSIS</a:t>
            </a:r>
          </a:p>
        </p:txBody>
      </p:sp>
      <p:sp>
        <p:nvSpPr>
          <p:cNvPr id="4" name="TextBox 4"/>
          <p:cNvSpPr txBox="1"/>
          <p:nvPr/>
        </p:nvSpPr>
        <p:spPr>
          <a:xfrm>
            <a:off x="432101" y="2657455"/>
            <a:ext cx="5948622" cy="2064053"/>
          </a:xfrm>
          <a:prstGeom prst="rect">
            <a:avLst/>
          </a:prstGeom>
        </p:spPr>
        <p:txBody>
          <a:bodyPr lIns="0" tIns="0" rIns="0" bIns="0" rtlCol="0" anchor="t">
            <a:spAutoFit/>
          </a:bodyPr>
          <a:lstStyle/>
          <a:p>
            <a:pPr>
              <a:lnSpc>
                <a:spcPts val="4159"/>
              </a:lnSpc>
            </a:pPr>
            <a:r>
              <a:rPr lang="en-US" sz="2599" spc="168">
                <a:solidFill>
                  <a:srgbClr val="FFFAEC"/>
                </a:solidFill>
                <a:latin typeface="Lato"/>
              </a:rPr>
              <a:t> sidiedij</a:t>
            </a:r>
          </a:p>
          <a:p>
            <a:pPr>
              <a:lnSpc>
                <a:spcPts val="4159"/>
              </a:lnSpc>
            </a:pPr>
            <a:r>
              <a:rPr lang="en-US" sz="2599" spc="168">
                <a:solidFill>
                  <a:srgbClr val="FFFAEC"/>
                </a:solidFill>
                <a:latin typeface="Lato"/>
              </a:rPr>
              <a:t>hewhewf</a:t>
            </a:r>
          </a:p>
          <a:p>
            <a:pPr>
              <a:lnSpc>
                <a:spcPts val="4159"/>
              </a:lnSpc>
            </a:pPr>
            <a:r>
              <a:rPr lang="en-US" sz="2599" spc="168">
                <a:solidFill>
                  <a:srgbClr val="FFFAEC"/>
                </a:solidFill>
                <a:latin typeface="Lato"/>
              </a:rPr>
              <a:t>kdjfjkfjnef</a:t>
            </a:r>
          </a:p>
          <a:p>
            <a:pPr>
              <a:lnSpc>
                <a:spcPts val="4159"/>
              </a:lnSpc>
            </a:pPr>
            <a:r>
              <a:rPr lang="en-US" sz="2599" spc="168">
                <a:solidFill>
                  <a:srgbClr val="FFFAEC"/>
                </a:solidFill>
                <a:latin typeface="Lato"/>
              </a:rPr>
              <a:t>kjdcfndcvnd</a:t>
            </a:r>
          </a:p>
        </p:txBody>
      </p:sp>
    </p:spTree>
    <p:extLst>
      <p:ext uri="{BB962C8B-B14F-4D97-AF65-F5344CB8AC3E}">
        <p14:creationId xmlns:p14="http://schemas.microsoft.com/office/powerpoint/2010/main" val="1025033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rcRect t="7627" b="7627"/>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0" y="375204"/>
            <a:ext cx="10392054" cy="1879106"/>
          </a:xfrm>
          <a:prstGeom prst="rect">
            <a:avLst/>
          </a:prstGeom>
          <a:solidFill>
            <a:srgbClr val="F6C851"/>
          </a:solidFill>
        </p:spPr>
      </p:sp>
      <p:sp>
        <p:nvSpPr>
          <p:cNvPr id="3" name="TextBox 3"/>
          <p:cNvSpPr txBox="1"/>
          <p:nvPr/>
        </p:nvSpPr>
        <p:spPr>
          <a:xfrm>
            <a:off x="543627" y="875022"/>
            <a:ext cx="9304801" cy="888994"/>
          </a:xfrm>
          <a:prstGeom prst="rect">
            <a:avLst/>
          </a:prstGeom>
        </p:spPr>
        <p:txBody>
          <a:bodyPr lIns="0" tIns="0" rIns="0" bIns="0" rtlCol="0" anchor="t">
            <a:spAutoFit/>
          </a:bodyPr>
          <a:lstStyle/>
          <a:p>
            <a:pPr>
              <a:lnSpc>
                <a:spcPts val="6999"/>
              </a:lnSpc>
            </a:pPr>
            <a:r>
              <a:rPr lang="en-US" sz="5931" spc="-59">
                <a:solidFill>
                  <a:srgbClr val="1C2327"/>
                </a:solidFill>
                <a:latin typeface="Economica Bold"/>
              </a:rPr>
              <a:t> CONCLUSION</a:t>
            </a:r>
          </a:p>
        </p:txBody>
      </p:sp>
      <p:sp>
        <p:nvSpPr>
          <p:cNvPr id="4" name="TextBox 4"/>
          <p:cNvSpPr txBox="1"/>
          <p:nvPr/>
        </p:nvSpPr>
        <p:spPr>
          <a:xfrm>
            <a:off x="3681239" y="3096564"/>
            <a:ext cx="10925522" cy="4182555"/>
          </a:xfrm>
          <a:prstGeom prst="rect">
            <a:avLst/>
          </a:prstGeom>
        </p:spPr>
        <p:txBody>
          <a:bodyPr lIns="0" tIns="0" rIns="0" bIns="0" rtlCol="0" anchor="t">
            <a:spAutoFit/>
          </a:bodyPr>
          <a:lstStyle/>
          <a:p>
            <a:pPr algn="just">
              <a:lnSpc>
                <a:spcPts val="3659"/>
              </a:lnSpc>
            </a:pPr>
            <a:r>
              <a:rPr lang="en-US" sz="2286" spc="148" dirty="0">
                <a:solidFill>
                  <a:srgbClr val="FFFFFF"/>
                </a:solidFill>
                <a:latin typeface="Lato Bold"/>
              </a:rPr>
              <a:t>Conclusion. AutoCAD for Students is the most widely used computer-aided software for producing architectural drawings. It is not only on computers, but it is also available as a mobile app that has a huge demand and attracts many students and beginners.</a:t>
            </a:r>
            <a:r>
              <a:rPr lang="en-US" sz="1055" spc="68" dirty="0">
                <a:solidFill>
                  <a:srgbClr val="FFFFFF"/>
                </a:solidFill>
                <a:latin typeface="Arimo Bold"/>
              </a:rPr>
              <a:t>​</a:t>
            </a:r>
          </a:p>
          <a:p>
            <a:pPr algn="just">
              <a:lnSpc>
                <a:spcPts val="3659"/>
              </a:lnSpc>
            </a:pPr>
            <a:r>
              <a:rPr lang="en-US" sz="1055" spc="68" dirty="0">
                <a:solidFill>
                  <a:srgbClr val="FFFFFF"/>
                </a:solidFill>
                <a:latin typeface="Arimo Bold"/>
              </a:rPr>
              <a:t>​</a:t>
            </a:r>
          </a:p>
          <a:p>
            <a:pPr algn="just">
              <a:lnSpc>
                <a:spcPts val="3659"/>
              </a:lnSpc>
            </a:pPr>
            <a:r>
              <a:rPr lang="en-US" sz="2400" spc="68" dirty="0">
                <a:solidFill>
                  <a:srgbClr val="FFFFFF"/>
                </a:solidFill>
                <a:latin typeface="Arimo Bold"/>
              </a:rPr>
              <a:t>Here we have made a Shopping Mall design, where we have think about our comfort than any other things.​</a:t>
            </a:r>
          </a:p>
          <a:p>
            <a:pPr algn="just">
              <a:lnSpc>
                <a:spcPts val="3659"/>
              </a:lnSpc>
            </a:pPr>
            <a:r>
              <a:rPr lang="en-US" sz="1055" spc="68" dirty="0">
                <a:solidFill>
                  <a:srgbClr val="FFFFFF"/>
                </a:solidFill>
                <a:latin typeface="Arimo Bold"/>
              </a:rPr>
              <a:t>​</a:t>
            </a:r>
          </a:p>
          <a:p>
            <a:pPr algn="just">
              <a:lnSpc>
                <a:spcPts val="3659"/>
              </a:lnSpc>
            </a:pPr>
            <a:endParaRPr lang="en-US" sz="1055" spc="68" dirty="0">
              <a:solidFill>
                <a:srgbClr val="FFFFFF"/>
              </a:solidFill>
              <a:latin typeface="Arimo 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rcRect t="21875" b="21875"/>
          <a:stretch>
            <a:fillRect/>
          </a:stretch>
        </a:blipFill>
        <a:effectLst/>
      </p:bgPr>
    </p:bg>
    <p:spTree>
      <p:nvGrpSpPr>
        <p:cNvPr id="1" name=""/>
        <p:cNvGrpSpPr/>
        <p:nvPr/>
      </p:nvGrpSpPr>
      <p:grpSpPr>
        <a:xfrm>
          <a:off x="0" y="0"/>
          <a:ext cx="0" cy="0"/>
          <a:chOff x="0" y="0"/>
          <a:chExt cx="0" cy="0"/>
        </a:xfrm>
      </p:grpSpPr>
      <p:sp>
        <p:nvSpPr>
          <p:cNvPr id="2" name="AutoShape 2"/>
          <p:cNvSpPr/>
          <p:nvPr/>
        </p:nvSpPr>
        <p:spPr>
          <a:xfrm>
            <a:off x="2837555" y="2278813"/>
            <a:ext cx="12612891" cy="5729374"/>
          </a:xfrm>
          <a:prstGeom prst="rect">
            <a:avLst/>
          </a:prstGeom>
          <a:solidFill>
            <a:srgbClr val="F6C851"/>
          </a:solidFill>
        </p:spPr>
      </p:sp>
      <p:sp>
        <p:nvSpPr>
          <p:cNvPr id="3" name="TextBox 3"/>
          <p:cNvSpPr txBox="1"/>
          <p:nvPr/>
        </p:nvSpPr>
        <p:spPr>
          <a:xfrm>
            <a:off x="6090962" y="4232647"/>
            <a:ext cx="6310460" cy="1812180"/>
          </a:xfrm>
          <a:prstGeom prst="rect">
            <a:avLst/>
          </a:prstGeom>
        </p:spPr>
        <p:txBody>
          <a:bodyPr lIns="0" tIns="0" rIns="0" bIns="0" rtlCol="0" anchor="t">
            <a:spAutoFit/>
          </a:bodyPr>
          <a:lstStyle/>
          <a:p>
            <a:pPr>
              <a:lnSpc>
                <a:spcPts val="14217"/>
              </a:lnSpc>
            </a:pPr>
            <a:r>
              <a:rPr lang="en-US" sz="11848">
                <a:solidFill>
                  <a:srgbClr val="1C2327"/>
                </a:solidFill>
                <a:latin typeface="Economica Bold"/>
              </a:rPr>
              <a:t> 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C2327"/>
        </a:solidFill>
        <a:effectLst/>
      </p:bgPr>
    </p:bg>
    <p:spTree>
      <p:nvGrpSpPr>
        <p:cNvPr id="1" name=""/>
        <p:cNvGrpSpPr/>
        <p:nvPr/>
      </p:nvGrpSpPr>
      <p:grpSpPr>
        <a:xfrm>
          <a:off x="0" y="0"/>
          <a:ext cx="0" cy="0"/>
          <a:chOff x="0" y="0"/>
          <a:chExt cx="0" cy="0"/>
        </a:xfrm>
      </p:grpSpPr>
      <p:grpSp>
        <p:nvGrpSpPr>
          <p:cNvPr id="2" name="Group 2"/>
          <p:cNvGrpSpPr>
            <a:grpSpLocks noChangeAspect="1"/>
          </p:cNvGrpSpPr>
          <p:nvPr/>
        </p:nvGrpSpPr>
        <p:grpSpPr>
          <a:xfrm>
            <a:off x="2442209" y="3094877"/>
            <a:ext cx="1235393" cy="1235393"/>
            <a:chOff x="-2540" y="-2540"/>
            <a:chExt cx="6355080" cy="6355080"/>
          </a:xfrm>
        </p:grpSpPr>
        <p:sp>
          <p:nvSpPr>
            <p:cNvPr id="3" name="Freeform 3"/>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6C851"/>
            </a:solidFill>
          </p:spPr>
        </p:sp>
      </p:grpSp>
      <p:grpSp>
        <p:nvGrpSpPr>
          <p:cNvPr id="4" name="Group 4"/>
          <p:cNvGrpSpPr>
            <a:grpSpLocks noChangeAspect="1"/>
          </p:cNvGrpSpPr>
          <p:nvPr/>
        </p:nvGrpSpPr>
        <p:grpSpPr>
          <a:xfrm>
            <a:off x="9797747" y="3034656"/>
            <a:ext cx="1235393" cy="1235393"/>
            <a:chOff x="-2540" y="-2540"/>
            <a:chExt cx="6355080" cy="6355080"/>
          </a:xfrm>
        </p:grpSpPr>
        <p:sp>
          <p:nvSpPr>
            <p:cNvPr id="5" name="Freeform 5"/>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6C851"/>
            </a:solidFill>
          </p:spPr>
        </p:sp>
      </p:grpSp>
      <p:grpSp>
        <p:nvGrpSpPr>
          <p:cNvPr id="6" name="Group 6"/>
          <p:cNvGrpSpPr>
            <a:grpSpLocks noChangeAspect="1"/>
          </p:cNvGrpSpPr>
          <p:nvPr/>
        </p:nvGrpSpPr>
        <p:grpSpPr>
          <a:xfrm>
            <a:off x="2442209" y="5481133"/>
            <a:ext cx="1235393" cy="1235393"/>
            <a:chOff x="-2540" y="-2540"/>
            <a:chExt cx="6355080" cy="6355080"/>
          </a:xfrm>
        </p:grpSpPr>
        <p:sp>
          <p:nvSpPr>
            <p:cNvPr id="7" name="Freeform 7"/>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6C851"/>
            </a:solidFill>
          </p:spPr>
        </p:sp>
      </p:grpSp>
      <p:grpSp>
        <p:nvGrpSpPr>
          <p:cNvPr id="8" name="Group 8"/>
          <p:cNvGrpSpPr>
            <a:grpSpLocks noChangeAspect="1"/>
          </p:cNvGrpSpPr>
          <p:nvPr/>
        </p:nvGrpSpPr>
        <p:grpSpPr>
          <a:xfrm>
            <a:off x="9797747" y="5481133"/>
            <a:ext cx="1235393" cy="1235393"/>
            <a:chOff x="-2540" y="-2540"/>
            <a:chExt cx="6355080" cy="6355080"/>
          </a:xfrm>
        </p:grpSpPr>
        <p:sp>
          <p:nvSpPr>
            <p:cNvPr id="9" name="Freeform 9"/>
            <p:cNvSpPr/>
            <p:nvPr/>
          </p:nvSpPr>
          <p:spPr>
            <a:xfrm>
              <a:off x="-2540" y="-2540"/>
              <a:ext cx="6355080" cy="6355080"/>
            </a:xfrm>
            <a:custGeom>
              <a:avLst/>
              <a:gdLst/>
              <a:ahLst/>
              <a:cxnLst/>
              <a:rect l="l" t="t" r="r" b="b"/>
              <a:pathLst>
                <a:path w="6355080" h="6355080">
                  <a:moveTo>
                    <a:pt x="3177540" y="6355080"/>
                  </a:moveTo>
                  <a:cubicBezTo>
                    <a:pt x="2329180" y="6355080"/>
                    <a:pt x="1530350" y="6024880"/>
                    <a:pt x="930910" y="5424170"/>
                  </a:cubicBezTo>
                  <a:cubicBezTo>
                    <a:pt x="330200" y="4824730"/>
                    <a:pt x="0" y="4025900"/>
                    <a:pt x="0" y="3177540"/>
                  </a:cubicBezTo>
                  <a:cubicBezTo>
                    <a:pt x="0" y="2329180"/>
                    <a:pt x="330200" y="1530350"/>
                    <a:pt x="930910" y="930910"/>
                  </a:cubicBezTo>
                  <a:cubicBezTo>
                    <a:pt x="1530350" y="330200"/>
                    <a:pt x="2329180" y="0"/>
                    <a:pt x="3177540" y="0"/>
                  </a:cubicBezTo>
                  <a:cubicBezTo>
                    <a:pt x="4025900" y="0"/>
                    <a:pt x="4824730" y="330200"/>
                    <a:pt x="5424170" y="930910"/>
                  </a:cubicBezTo>
                  <a:cubicBezTo>
                    <a:pt x="6024880" y="1531620"/>
                    <a:pt x="6355080" y="2329180"/>
                    <a:pt x="6355080" y="3177540"/>
                  </a:cubicBezTo>
                  <a:cubicBezTo>
                    <a:pt x="6355080" y="4025900"/>
                    <a:pt x="6024880" y="4824730"/>
                    <a:pt x="5424170" y="5424170"/>
                  </a:cubicBezTo>
                  <a:cubicBezTo>
                    <a:pt x="4824730" y="6024880"/>
                    <a:pt x="4025900" y="6355080"/>
                    <a:pt x="3177540" y="6355080"/>
                  </a:cubicBezTo>
                  <a:close/>
                  <a:moveTo>
                    <a:pt x="3177540" y="190500"/>
                  </a:moveTo>
                  <a:cubicBezTo>
                    <a:pt x="2379980" y="190500"/>
                    <a:pt x="1629410" y="501650"/>
                    <a:pt x="1065530" y="1065530"/>
                  </a:cubicBezTo>
                  <a:cubicBezTo>
                    <a:pt x="501650" y="1629410"/>
                    <a:pt x="190500" y="2379980"/>
                    <a:pt x="190500" y="3177540"/>
                  </a:cubicBezTo>
                  <a:cubicBezTo>
                    <a:pt x="190500" y="3975100"/>
                    <a:pt x="501650" y="4725670"/>
                    <a:pt x="1065530" y="5289550"/>
                  </a:cubicBezTo>
                  <a:cubicBezTo>
                    <a:pt x="1629410" y="5853430"/>
                    <a:pt x="2379980" y="6164580"/>
                    <a:pt x="3177540" y="6164580"/>
                  </a:cubicBezTo>
                  <a:cubicBezTo>
                    <a:pt x="3975100" y="6164580"/>
                    <a:pt x="4725670" y="5853430"/>
                    <a:pt x="5289550" y="5289550"/>
                  </a:cubicBezTo>
                  <a:cubicBezTo>
                    <a:pt x="5853430" y="4725670"/>
                    <a:pt x="6164580" y="3975100"/>
                    <a:pt x="6164580" y="3177540"/>
                  </a:cubicBezTo>
                  <a:cubicBezTo>
                    <a:pt x="6164580" y="2379980"/>
                    <a:pt x="5853430" y="1629410"/>
                    <a:pt x="5289550" y="1065530"/>
                  </a:cubicBezTo>
                  <a:cubicBezTo>
                    <a:pt x="4725670" y="501650"/>
                    <a:pt x="3975100" y="190500"/>
                    <a:pt x="3177540" y="190500"/>
                  </a:cubicBezTo>
                  <a:close/>
                </a:path>
              </a:pathLst>
            </a:custGeom>
            <a:solidFill>
              <a:srgbClr val="F6C851"/>
            </a:solidFill>
          </p:spPr>
        </p:sp>
      </p:grpSp>
      <p:grpSp>
        <p:nvGrpSpPr>
          <p:cNvPr id="10" name="Group 10"/>
          <p:cNvGrpSpPr/>
          <p:nvPr/>
        </p:nvGrpSpPr>
        <p:grpSpPr>
          <a:xfrm>
            <a:off x="3931228" y="3094877"/>
            <a:ext cx="4390705" cy="1195246"/>
            <a:chOff x="0" y="0"/>
            <a:chExt cx="5854273" cy="1593661"/>
          </a:xfrm>
        </p:grpSpPr>
        <p:sp>
          <p:nvSpPr>
            <p:cNvPr id="11" name="TextBox 11"/>
            <p:cNvSpPr txBox="1"/>
            <p:nvPr/>
          </p:nvSpPr>
          <p:spPr>
            <a:xfrm>
              <a:off x="0" y="-9525"/>
              <a:ext cx="5854273" cy="923925"/>
            </a:xfrm>
            <a:prstGeom prst="rect">
              <a:avLst/>
            </a:prstGeom>
          </p:spPr>
          <p:txBody>
            <a:bodyPr lIns="0" tIns="0" rIns="0" bIns="0" rtlCol="0" anchor="t">
              <a:spAutoFit/>
            </a:bodyPr>
            <a:lstStyle/>
            <a:p>
              <a:pPr>
                <a:lnSpc>
                  <a:spcPts val="5400"/>
                </a:lnSpc>
              </a:pPr>
              <a:r>
                <a:rPr lang="en-US" sz="4500" spc="225">
                  <a:solidFill>
                    <a:srgbClr val="F6C851"/>
                  </a:solidFill>
                  <a:latin typeface="Economica Bold"/>
                </a:rPr>
                <a:t>JWEL MIAH</a:t>
              </a:r>
            </a:p>
          </p:txBody>
        </p:sp>
        <p:sp>
          <p:nvSpPr>
            <p:cNvPr id="12" name="TextBox 12"/>
            <p:cNvSpPr txBox="1"/>
            <p:nvPr/>
          </p:nvSpPr>
          <p:spPr>
            <a:xfrm>
              <a:off x="0" y="1046926"/>
              <a:ext cx="5854273" cy="546735"/>
            </a:xfrm>
            <a:prstGeom prst="rect">
              <a:avLst/>
            </a:prstGeom>
          </p:spPr>
          <p:txBody>
            <a:bodyPr lIns="0" tIns="0" rIns="0" bIns="0" rtlCol="0" anchor="t">
              <a:spAutoFit/>
            </a:bodyPr>
            <a:lstStyle/>
            <a:p>
              <a:pPr>
                <a:lnSpc>
                  <a:spcPts val="3629"/>
                </a:lnSpc>
              </a:pPr>
              <a:r>
                <a:rPr lang="en-US" sz="2199" spc="175">
                  <a:solidFill>
                    <a:srgbClr val="FFFAEC"/>
                  </a:solidFill>
                  <a:latin typeface="Lato"/>
                </a:rPr>
                <a:t> ID: 20-43243-1</a:t>
              </a:r>
            </a:p>
          </p:txBody>
        </p:sp>
      </p:grpSp>
      <p:grpSp>
        <p:nvGrpSpPr>
          <p:cNvPr id="13" name="Group 13"/>
          <p:cNvGrpSpPr/>
          <p:nvPr/>
        </p:nvGrpSpPr>
        <p:grpSpPr>
          <a:xfrm>
            <a:off x="11455086" y="3054730"/>
            <a:ext cx="6535352" cy="1195246"/>
            <a:chOff x="0" y="0"/>
            <a:chExt cx="8713803" cy="1593661"/>
          </a:xfrm>
        </p:grpSpPr>
        <p:sp>
          <p:nvSpPr>
            <p:cNvPr id="14" name="TextBox 14"/>
            <p:cNvSpPr txBox="1"/>
            <p:nvPr/>
          </p:nvSpPr>
          <p:spPr>
            <a:xfrm>
              <a:off x="0" y="-9525"/>
              <a:ext cx="8713803" cy="923925"/>
            </a:xfrm>
            <a:prstGeom prst="rect">
              <a:avLst/>
            </a:prstGeom>
          </p:spPr>
          <p:txBody>
            <a:bodyPr lIns="0" tIns="0" rIns="0" bIns="0" rtlCol="0" anchor="t">
              <a:spAutoFit/>
            </a:bodyPr>
            <a:lstStyle/>
            <a:p>
              <a:pPr>
                <a:lnSpc>
                  <a:spcPts val="5400"/>
                </a:lnSpc>
              </a:pPr>
              <a:r>
                <a:rPr lang="en-US" sz="4500" spc="225">
                  <a:solidFill>
                    <a:srgbClr val="F6C851"/>
                  </a:solidFill>
                  <a:latin typeface="Economica Bold"/>
                </a:rPr>
                <a:t> MD.SALIM MOTASSIN SADMAN</a:t>
              </a:r>
            </a:p>
          </p:txBody>
        </p:sp>
        <p:sp>
          <p:nvSpPr>
            <p:cNvPr id="15" name="TextBox 15"/>
            <p:cNvSpPr txBox="1"/>
            <p:nvPr/>
          </p:nvSpPr>
          <p:spPr>
            <a:xfrm>
              <a:off x="0" y="1046926"/>
              <a:ext cx="8713803" cy="546735"/>
            </a:xfrm>
            <a:prstGeom prst="rect">
              <a:avLst/>
            </a:prstGeom>
          </p:spPr>
          <p:txBody>
            <a:bodyPr lIns="0" tIns="0" rIns="0" bIns="0" rtlCol="0" anchor="t">
              <a:spAutoFit/>
            </a:bodyPr>
            <a:lstStyle/>
            <a:p>
              <a:pPr>
                <a:lnSpc>
                  <a:spcPts val="3629"/>
                </a:lnSpc>
              </a:pPr>
              <a:r>
                <a:rPr lang="en-US" sz="2199" spc="175">
                  <a:solidFill>
                    <a:srgbClr val="FFFAEC"/>
                  </a:solidFill>
                  <a:latin typeface="Lato"/>
                </a:rPr>
                <a:t> ID: 17-34938-2</a:t>
              </a:r>
            </a:p>
          </p:txBody>
        </p:sp>
      </p:grpSp>
      <p:sp>
        <p:nvSpPr>
          <p:cNvPr id="16" name="TextBox 16"/>
          <p:cNvSpPr txBox="1"/>
          <p:nvPr/>
        </p:nvSpPr>
        <p:spPr>
          <a:xfrm>
            <a:off x="2853297" y="3299928"/>
            <a:ext cx="413219" cy="695325"/>
          </a:xfrm>
          <a:prstGeom prst="rect">
            <a:avLst/>
          </a:prstGeom>
        </p:spPr>
        <p:txBody>
          <a:bodyPr lIns="0" tIns="0" rIns="0" bIns="0" rtlCol="0" anchor="t">
            <a:spAutoFit/>
          </a:bodyPr>
          <a:lstStyle/>
          <a:p>
            <a:pPr algn="ctr">
              <a:lnSpc>
                <a:spcPts val="5400"/>
              </a:lnSpc>
            </a:pPr>
            <a:r>
              <a:rPr lang="en-US" sz="4500" spc="225">
                <a:solidFill>
                  <a:srgbClr val="F6C851"/>
                </a:solidFill>
                <a:latin typeface="Economica Bold"/>
              </a:rPr>
              <a:t>1</a:t>
            </a:r>
          </a:p>
        </p:txBody>
      </p:sp>
      <p:sp>
        <p:nvSpPr>
          <p:cNvPr id="17" name="TextBox 17"/>
          <p:cNvSpPr txBox="1"/>
          <p:nvPr/>
        </p:nvSpPr>
        <p:spPr>
          <a:xfrm>
            <a:off x="2840534" y="5746405"/>
            <a:ext cx="438745" cy="695325"/>
          </a:xfrm>
          <a:prstGeom prst="rect">
            <a:avLst/>
          </a:prstGeom>
        </p:spPr>
        <p:txBody>
          <a:bodyPr lIns="0" tIns="0" rIns="0" bIns="0" rtlCol="0" anchor="t">
            <a:spAutoFit/>
          </a:bodyPr>
          <a:lstStyle/>
          <a:p>
            <a:pPr algn="ctr">
              <a:lnSpc>
                <a:spcPts val="5400"/>
              </a:lnSpc>
            </a:pPr>
            <a:r>
              <a:rPr lang="en-US" sz="4500" spc="225">
                <a:solidFill>
                  <a:srgbClr val="F6C851"/>
                </a:solidFill>
                <a:latin typeface="Economica Bold"/>
              </a:rPr>
              <a:t>2</a:t>
            </a:r>
          </a:p>
        </p:txBody>
      </p:sp>
      <p:sp>
        <p:nvSpPr>
          <p:cNvPr id="18" name="TextBox 18"/>
          <p:cNvSpPr txBox="1"/>
          <p:nvPr/>
        </p:nvSpPr>
        <p:spPr>
          <a:xfrm>
            <a:off x="10234361" y="3299928"/>
            <a:ext cx="362166" cy="695325"/>
          </a:xfrm>
          <a:prstGeom prst="rect">
            <a:avLst/>
          </a:prstGeom>
        </p:spPr>
        <p:txBody>
          <a:bodyPr lIns="0" tIns="0" rIns="0" bIns="0" rtlCol="0" anchor="t">
            <a:spAutoFit/>
          </a:bodyPr>
          <a:lstStyle/>
          <a:p>
            <a:pPr algn="ctr">
              <a:lnSpc>
                <a:spcPts val="5400"/>
              </a:lnSpc>
            </a:pPr>
            <a:r>
              <a:rPr lang="en-US" sz="4500" spc="225">
                <a:solidFill>
                  <a:srgbClr val="F6C851"/>
                </a:solidFill>
                <a:latin typeface="Economica Bold"/>
              </a:rPr>
              <a:t>3</a:t>
            </a:r>
          </a:p>
        </p:txBody>
      </p:sp>
      <p:sp>
        <p:nvSpPr>
          <p:cNvPr id="19" name="TextBox 19"/>
          <p:cNvSpPr txBox="1"/>
          <p:nvPr/>
        </p:nvSpPr>
        <p:spPr>
          <a:xfrm>
            <a:off x="10259887" y="5746405"/>
            <a:ext cx="336640" cy="695325"/>
          </a:xfrm>
          <a:prstGeom prst="rect">
            <a:avLst/>
          </a:prstGeom>
        </p:spPr>
        <p:txBody>
          <a:bodyPr lIns="0" tIns="0" rIns="0" bIns="0" rtlCol="0" anchor="t">
            <a:spAutoFit/>
          </a:bodyPr>
          <a:lstStyle/>
          <a:p>
            <a:pPr algn="ctr">
              <a:lnSpc>
                <a:spcPts val="5400"/>
              </a:lnSpc>
            </a:pPr>
            <a:r>
              <a:rPr lang="en-US" sz="4500" spc="225">
                <a:solidFill>
                  <a:srgbClr val="F6C851"/>
                </a:solidFill>
                <a:latin typeface="Economica Bold"/>
              </a:rPr>
              <a:t>4</a:t>
            </a:r>
          </a:p>
        </p:txBody>
      </p:sp>
      <p:grpSp>
        <p:nvGrpSpPr>
          <p:cNvPr id="20" name="Group 20"/>
          <p:cNvGrpSpPr/>
          <p:nvPr/>
        </p:nvGrpSpPr>
        <p:grpSpPr>
          <a:xfrm>
            <a:off x="3831265" y="5481133"/>
            <a:ext cx="4590630" cy="1195246"/>
            <a:chOff x="0" y="0"/>
            <a:chExt cx="6120840" cy="1593661"/>
          </a:xfrm>
        </p:grpSpPr>
        <p:sp>
          <p:nvSpPr>
            <p:cNvPr id="21" name="TextBox 21"/>
            <p:cNvSpPr txBox="1"/>
            <p:nvPr/>
          </p:nvSpPr>
          <p:spPr>
            <a:xfrm>
              <a:off x="0" y="1046926"/>
              <a:ext cx="6120840" cy="546735"/>
            </a:xfrm>
            <a:prstGeom prst="rect">
              <a:avLst/>
            </a:prstGeom>
          </p:spPr>
          <p:txBody>
            <a:bodyPr lIns="0" tIns="0" rIns="0" bIns="0" rtlCol="0" anchor="t">
              <a:spAutoFit/>
            </a:bodyPr>
            <a:lstStyle/>
            <a:p>
              <a:pPr>
                <a:lnSpc>
                  <a:spcPts val="3629"/>
                </a:lnSpc>
              </a:pPr>
              <a:r>
                <a:rPr lang="en-US" sz="2199" spc="175">
                  <a:solidFill>
                    <a:srgbClr val="FFFAEC"/>
                  </a:solidFill>
                  <a:latin typeface="Lato"/>
                </a:rPr>
                <a:t> ID: 21-44793-1</a:t>
              </a:r>
            </a:p>
          </p:txBody>
        </p:sp>
        <p:sp>
          <p:nvSpPr>
            <p:cNvPr id="22" name="TextBox 22"/>
            <p:cNvSpPr txBox="1"/>
            <p:nvPr/>
          </p:nvSpPr>
          <p:spPr>
            <a:xfrm>
              <a:off x="0" y="-9525"/>
              <a:ext cx="6120840" cy="923925"/>
            </a:xfrm>
            <a:prstGeom prst="rect">
              <a:avLst/>
            </a:prstGeom>
          </p:spPr>
          <p:txBody>
            <a:bodyPr lIns="0" tIns="0" rIns="0" bIns="0" rtlCol="0" anchor="t">
              <a:spAutoFit/>
            </a:bodyPr>
            <a:lstStyle/>
            <a:p>
              <a:pPr>
                <a:lnSpc>
                  <a:spcPts val="5400"/>
                </a:lnSpc>
              </a:pPr>
              <a:r>
                <a:rPr lang="en-US" sz="4500" spc="225">
                  <a:solidFill>
                    <a:srgbClr val="F6C851"/>
                  </a:solidFill>
                  <a:latin typeface="Economica Bold"/>
                </a:rPr>
                <a:t>NOKIBUL ARFIN SIAM</a:t>
              </a:r>
            </a:p>
          </p:txBody>
        </p:sp>
      </p:grpSp>
      <p:grpSp>
        <p:nvGrpSpPr>
          <p:cNvPr id="23" name="Group 23"/>
          <p:cNvGrpSpPr/>
          <p:nvPr/>
        </p:nvGrpSpPr>
        <p:grpSpPr>
          <a:xfrm>
            <a:off x="11455086" y="5481133"/>
            <a:ext cx="4390705" cy="1231883"/>
            <a:chOff x="0" y="0"/>
            <a:chExt cx="5854273" cy="1642510"/>
          </a:xfrm>
        </p:grpSpPr>
        <p:sp>
          <p:nvSpPr>
            <p:cNvPr id="24" name="TextBox 24"/>
            <p:cNvSpPr txBox="1"/>
            <p:nvPr/>
          </p:nvSpPr>
          <p:spPr>
            <a:xfrm>
              <a:off x="0" y="1095775"/>
              <a:ext cx="5854273" cy="546735"/>
            </a:xfrm>
            <a:prstGeom prst="rect">
              <a:avLst/>
            </a:prstGeom>
          </p:spPr>
          <p:txBody>
            <a:bodyPr lIns="0" tIns="0" rIns="0" bIns="0" rtlCol="0" anchor="t">
              <a:spAutoFit/>
            </a:bodyPr>
            <a:lstStyle/>
            <a:p>
              <a:pPr>
                <a:lnSpc>
                  <a:spcPts val="3629"/>
                </a:lnSpc>
              </a:pPr>
              <a:r>
                <a:rPr lang="en-US" sz="2199" spc="175">
                  <a:solidFill>
                    <a:srgbClr val="FFFAEC"/>
                  </a:solidFill>
                  <a:latin typeface="Lato"/>
                </a:rPr>
                <a:t> ID: 21-44648-1</a:t>
              </a:r>
            </a:p>
          </p:txBody>
        </p:sp>
        <p:sp>
          <p:nvSpPr>
            <p:cNvPr id="25" name="TextBox 25"/>
            <p:cNvSpPr txBox="1"/>
            <p:nvPr/>
          </p:nvSpPr>
          <p:spPr>
            <a:xfrm>
              <a:off x="0" y="-9525"/>
              <a:ext cx="5854273" cy="923925"/>
            </a:xfrm>
            <a:prstGeom prst="rect">
              <a:avLst/>
            </a:prstGeom>
          </p:spPr>
          <p:txBody>
            <a:bodyPr lIns="0" tIns="0" rIns="0" bIns="0" rtlCol="0" anchor="t">
              <a:spAutoFit/>
            </a:bodyPr>
            <a:lstStyle/>
            <a:p>
              <a:pPr>
                <a:lnSpc>
                  <a:spcPts val="5400"/>
                </a:lnSpc>
              </a:pPr>
              <a:r>
                <a:rPr lang="en-US" sz="4500" spc="225">
                  <a:solidFill>
                    <a:srgbClr val="F6C851"/>
                  </a:solidFill>
                  <a:latin typeface="Economica Bold"/>
                </a:rPr>
                <a:t>PARBOTI DAS PUJA</a:t>
              </a:r>
            </a:p>
          </p:txBody>
        </p:sp>
      </p:grpSp>
      <p:sp>
        <p:nvSpPr>
          <p:cNvPr id="26" name="TextBox 26"/>
          <p:cNvSpPr txBox="1"/>
          <p:nvPr/>
        </p:nvSpPr>
        <p:spPr>
          <a:xfrm>
            <a:off x="5414367" y="375130"/>
            <a:ext cx="7459266" cy="1619250"/>
          </a:xfrm>
          <a:prstGeom prst="rect">
            <a:avLst/>
          </a:prstGeom>
        </p:spPr>
        <p:txBody>
          <a:bodyPr lIns="0" tIns="0" rIns="0" bIns="0" rtlCol="0" anchor="t">
            <a:spAutoFit/>
          </a:bodyPr>
          <a:lstStyle/>
          <a:p>
            <a:pPr algn="ctr">
              <a:lnSpc>
                <a:spcPts val="12599"/>
              </a:lnSpc>
            </a:pPr>
            <a:r>
              <a:rPr lang="en-US" sz="9000">
                <a:solidFill>
                  <a:srgbClr val="F6C851"/>
                </a:solidFill>
                <a:latin typeface="Bodoni FLF"/>
              </a:rPr>
              <a:t>Group Members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C232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9041" r="19041"/>
          <a:stretch>
            <a:fillRect/>
          </a:stretch>
        </p:blipFill>
        <p:spPr>
          <a:xfrm>
            <a:off x="1028700" y="1028700"/>
            <a:ext cx="7648078" cy="8229600"/>
          </a:xfrm>
          <a:prstGeom prst="rect">
            <a:avLst/>
          </a:prstGeom>
        </p:spPr>
      </p:pic>
      <p:sp>
        <p:nvSpPr>
          <p:cNvPr id="3" name="AutoShape 3"/>
          <p:cNvSpPr/>
          <p:nvPr/>
        </p:nvSpPr>
        <p:spPr>
          <a:xfrm>
            <a:off x="8676778" y="1028700"/>
            <a:ext cx="9405481" cy="1897820"/>
          </a:xfrm>
          <a:prstGeom prst="rect">
            <a:avLst/>
          </a:prstGeom>
          <a:solidFill>
            <a:srgbClr val="F6C851"/>
          </a:solidFill>
        </p:spPr>
      </p:sp>
      <p:sp>
        <p:nvSpPr>
          <p:cNvPr id="4" name="TextBox 4"/>
          <p:cNvSpPr txBox="1"/>
          <p:nvPr/>
        </p:nvSpPr>
        <p:spPr>
          <a:xfrm>
            <a:off x="10237263" y="1442883"/>
            <a:ext cx="7160301" cy="1059928"/>
          </a:xfrm>
          <a:prstGeom prst="rect">
            <a:avLst/>
          </a:prstGeom>
        </p:spPr>
        <p:txBody>
          <a:bodyPr lIns="0" tIns="0" rIns="0" bIns="0" rtlCol="0" anchor="t">
            <a:spAutoFit/>
          </a:bodyPr>
          <a:lstStyle/>
          <a:p>
            <a:pPr>
              <a:lnSpc>
                <a:spcPts val="8399"/>
              </a:lnSpc>
            </a:pPr>
            <a:r>
              <a:rPr lang="en-US" sz="6999">
                <a:solidFill>
                  <a:srgbClr val="1C2327"/>
                </a:solidFill>
                <a:latin typeface="Economica Bold"/>
              </a:rPr>
              <a:t>TABLE OF CONTANT </a:t>
            </a:r>
          </a:p>
        </p:txBody>
      </p:sp>
      <p:sp>
        <p:nvSpPr>
          <p:cNvPr id="5" name="TextBox 5"/>
          <p:cNvSpPr txBox="1"/>
          <p:nvPr/>
        </p:nvSpPr>
        <p:spPr>
          <a:xfrm>
            <a:off x="9144000" y="3091489"/>
            <a:ext cx="7160301" cy="3115945"/>
          </a:xfrm>
          <a:prstGeom prst="rect">
            <a:avLst/>
          </a:prstGeom>
        </p:spPr>
        <p:txBody>
          <a:bodyPr lIns="0" tIns="0" rIns="0" bIns="0" rtlCol="0" anchor="t">
            <a:spAutoFit/>
          </a:bodyPr>
          <a:lstStyle/>
          <a:p>
            <a:pPr marL="561341" lvl="1" indent="-280670">
              <a:lnSpc>
                <a:spcPts val="4160"/>
              </a:lnSpc>
              <a:buFont typeface="Arial"/>
              <a:buChar char="•"/>
            </a:pPr>
            <a:r>
              <a:rPr lang="en-US" sz="2600" spc="169">
                <a:solidFill>
                  <a:srgbClr val="FFFAEC"/>
                </a:solidFill>
                <a:latin typeface="Lato"/>
              </a:rPr>
              <a:t>Introduction to autoCAD</a:t>
            </a:r>
          </a:p>
          <a:p>
            <a:pPr marL="561341" lvl="1" indent="-280670">
              <a:lnSpc>
                <a:spcPts val="4160"/>
              </a:lnSpc>
              <a:buFont typeface="Arial"/>
              <a:buChar char="•"/>
            </a:pPr>
            <a:r>
              <a:rPr lang="en-US" sz="2600" spc="169">
                <a:solidFill>
                  <a:srgbClr val="FFFAEC"/>
                </a:solidFill>
                <a:latin typeface="Lato"/>
              </a:rPr>
              <a:t>What is Civil plan?</a:t>
            </a:r>
          </a:p>
          <a:p>
            <a:pPr marL="561341" lvl="1" indent="-280670">
              <a:lnSpc>
                <a:spcPts val="4160"/>
              </a:lnSpc>
              <a:buFont typeface="Arial"/>
              <a:buChar char="•"/>
            </a:pPr>
            <a:r>
              <a:rPr lang="en-US" sz="2600" spc="169">
                <a:solidFill>
                  <a:srgbClr val="FFFAEC"/>
                </a:solidFill>
                <a:latin typeface="Lato"/>
              </a:rPr>
              <a:t>Shopping Mall Civil Design.</a:t>
            </a:r>
          </a:p>
          <a:p>
            <a:pPr marL="561341" lvl="1" indent="-280670">
              <a:lnSpc>
                <a:spcPts val="4160"/>
              </a:lnSpc>
              <a:buFont typeface="Arial"/>
              <a:buChar char="•"/>
            </a:pPr>
            <a:r>
              <a:rPr lang="en-US" sz="2600" spc="169">
                <a:solidFill>
                  <a:srgbClr val="FFFAEC"/>
                </a:solidFill>
                <a:latin typeface="Lato"/>
              </a:rPr>
              <a:t>What is Electrical Fitting?</a:t>
            </a:r>
          </a:p>
          <a:p>
            <a:pPr marL="561341" lvl="1" indent="-280670">
              <a:lnSpc>
                <a:spcPts val="4160"/>
              </a:lnSpc>
              <a:buFont typeface="Arial"/>
              <a:buChar char="•"/>
            </a:pPr>
            <a:r>
              <a:rPr lang="en-US" sz="2600" spc="169">
                <a:solidFill>
                  <a:srgbClr val="FFFAEC"/>
                </a:solidFill>
                <a:latin typeface="Lato"/>
              </a:rPr>
              <a:t>Shopping mall Electrical Fitting Design.</a:t>
            </a:r>
          </a:p>
          <a:p>
            <a:pPr marL="561340" lvl="1" indent="-280670">
              <a:lnSpc>
                <a:spcPts val="4160"/>
              </a:lnSpc>
              <a:buFont typeface="Arial"/>
              <a:buChar char="•"/>
            </a:pPr>
            <a:r>
              <a:rPr lang="en-US" sz="2600" spc="169">
                <a:solidFill>
                  <a:srgbClr val="FFFAEC"/>
                </a:solidFill>
                <a:latin typeface="Lato"/>
              </a:rPr>
              <a:t>Conclution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C232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38579" r="21772"/>
          <a:stretch>
            <a:fillRect/>
          </a:stretch>
        </p:blipFill>
        <p:spPr>
          <a:xfrm>
            <a:off x="12143204" y="0"/>
            <a:ext cx="6144796" cy="10287000"/>
          </a:xfrm>
          <a:prstGeom prst="rect">
            <a:avLst/>
          </a:prstGeom>
        </p:spPr>
      </p:pic>
      <p:sp>
        <p:nvSpPr>
          <p:cNvPr id="3" name="TextBox 3"/>
          <p:cNvSpPr txBox="1"/>
          <p:nvPr/>
        </p:nvSpPr>
        <p:spPr>
          <a:xfrm>
            <a:off x="329624" y="2281175"/>
            <a:ext cx="11633775" cy="7618496"/>
          </a:xfrm>
          <a:prstGeom prst="rect">
            <a:avLst/>
          </a:prstGeom>
        </p:spPr>
        <p:txBody>
          <a:bodyPr wrap="square" lIns="0" tIns="0" rIns="0" bIns="0" rtlCol="0" anchor="t">
            <a:spAutoFit/>
          </a:bodyPr>
          <a:lstStyle/>
          <a:p>
            <a:pPr marL="582140" lvl="1" indent="-291070" algn="just">
              <a:lnSpc>
                <a:spcPts val="4314"/>
              </a:lnSpc>
              <a:buFont typeface="Arial"/>
              <a:buChar char="•"/>
            </a:pPr>
            <a:r>
              <a:rPr lang="en-US" sz="2400" spc="175" dirty="0">
                <a:solidFill>
                  <a:srgbClr val="FFFAEC"/>
                </a:solidFill>
                <a:latin typeface="Times New Roman" panose="02020603050405020304" pitchFamily="18" charset="0"/>
                <a:cs typeface="Times New Roman" panose="02020603050405020304" pitchFamily="18" charset="0"/>
              </a:rPr>
              <a:t>The Word AutoCAD is made up of two words “Auto(logo of company)” and </a:t>
            </a:r>
            <a:r>
              <a:rPr lang="en-US" sz="2400" spc="175">
                <a:solidFill>
                  <a:srgbClr val="FFFAEC"/>
                </a:solidFill>
                <a:latin typeface="Times New Roman" panose="02020603050405020304" pitchFamily="18" charset="0"/>
                <a:cs typeface="Times New Roman" panose="02020603050405020304" pitchFamily="18" charset="0"/>
              </a:rPr>
              <a:t>CAD “(computer </a:t>
            </a:r>
            <a:r>
              <a:rPr lang="en-US" sz="2400" spc="175" dirty="0">
                <a:solidFill>
                  <a:srgbClr val="FFFAEC"/>
                </a:solidFill>
                <a:latin typeface="Times New Roman" panose="02020603050405020304" pitchFamily="18" charset="0"/>
                <a:cs typeface="Times New Roman" panose="02020603050405020304" pitchFamily="18" charset="0"/>
              </a:rPr>
              <a:t>aided design)”.</a:t>
            </a:r>
            <a:r>
              <a:rPr lang="en-US" sz="2400" spc="80" dirty="0">
                <a:solidFill>
                  <a:srgbClr val="FFFAEC"/>
                </a:solidFill>
                <a:latin typeface="Times New Roman" panose="02020603050405020304" pitchFamily="18" charset="0"/>
                <a:cs typeface="Times New Roman" panose="02020603050405020304" pitchFamily="18" charset="0"/>
              </a:rPr>
              <a:t>​</a:t>
            </a:r>
          </a:p>
          <a:p>
            <a:pPr>
              <a:lnSpc>
                <a:spcPts val="4314"/>
              </a:lnSpc>
            </a:pPr>
            <a:endParaRPr lang="en-US" sz="2400" spc="80" dirty="0">
              <a:solidFill>
                <a:srgbClr val="FFFAEC"/>
              </a:solidFill>
              <a:latin typeface="Times New Roman" panose="02020603050405020304" pitchFamily="18" charset="0"/>
              <a:cs typeface="Times New Roman" panose="02020603050405020304" pitchFamily="18" charset="0"/>
            </a:endParaRPr>
          </a:p>
          <a:p>
            <a:pPr marL="582140" lvl="1" indent="-291070">
              <a:lnSpc>
                <a:spcPts val="4314"/>
              </a:lnSpc>
              <a:buFont typeface="Arial"/>
              <a:buChar char="•"/>
            </a:pPr>
            <a:r>
              <a:rPr lang="en-US" sz="2400" spc="80" dirty="0">
                <a:solidFill>
                  <a:srgbClr val="FFFAEC"/>
                </a:solidFill>
                <a:latin typeface="Times New Roman" panose="02020603050405020304" pitchFamily="18" charset="0"/>
                <a:cs typeface="Times New Roman" panose="02020603050405020304" pitchFamily="18" charset="0"/>
              </a:rPr>
              <a:t>AutoCAD is 2D and 3D modelling software. ​</a:t>
            </a:r>
          </a:p>
          <a:p>
            <a:pPr>
              <a:lnSpc>
                <a:spcPts val="4314"/>
              </a:lnSpc>
            </a:pPr>
            <a:endParaRPr lang="en-US" sz="2400" spc="80" dirty="0">
              <a:solidFill>
                <a:srgbClr val="FFFAEC"/>
              </a:solidFill>
              <a:latin typeface="Times New Roman" panose="02020603050405020304" pitchFamily="18" charset="0"/>
              <a:cs typeface="Times New Roman" panose="02020603050405020304" pitchFamily="18" charset="0"/>
            </a:endParaRPr>
          </a:p>
          <a:p>
            <a:pPr marL="582140" lvl="1" indent="-291070">
              <a:lnSpc>
                <a:spcPts val="4314"/>
              </a:lnSpc>
              <a:buFont typeface="Arial"/>
              <a:buChar char="•"/>
            </a:pPr>
            <a:r>
              <a:rPr lang="en-US" sz="2400" spc="80" dirty="0">
                <a:solidFill>
                  <a:srgbClr val="FFFAEC"/>
                </a:solidFill>
                <a:latin typeface="Times New Roman" panose="02020603050405020304" pitchFamily="18" charset="0"/>
                <a:cs typeface="Times New Roman" panose="02020603050405020304" pitchFamily="18" charset="0"/>
              </a:rPr>
              <a:t>It is developed by Autodesk company .​</a:t>
            </a:r>
          </a:p>
          <a:p>
            <a:pPr>
              <a:lnSpc>
                <a:spcPts val="4314"/>
              </a:lnSpc>
            </a:pPr>
            <a:endParaRPr lang="en-US" sz="2400" spc="80" dirty="0">
              <a:solidFill>
                <a:srgbClr val="FFFAEC"/>
              </a:solidFill>
              <a:latin typeface="Times New Roman" panose="02020603050405020304" pitchFamily="18" charset="0"/>
              <a:cs typeface="Times New Roman" panose="02020603050405020304" pitchFamily="18" charset="0"/>
            </a:endParaRPr>
          </a:p>
          <a:p>
            <a:pPr marL="582140" lvl="1" indent="-291070">
              <a:lnSpc>
                <a:spcPts val="4314"/>
              </a:lnSpc>
              <a:buFont typeface="Arial"/>
              <a:buChar char="•"/>
            </a:pPr>
            <a:r>
              <a:rPr lang="en-US" sz="2400" spc="80" dirty="0">
                <a:solidFill>
                  <a:srgbClr val="FFFAEC"/>
                </a:solidFill>
                <a:latin typeface="Times New Roman" panose="02020603050405020304" pitchFamily="18" charset="0"/>
                <a:cs typeface="Times New Roman" panose="02020603050405020304" pitchFamily="18" charset="0"/>
              </a:rPr>
              <a:t>Autodesk is an U&gt;S&gt;A based company .​</a:t>
            </a:r>
          </a:p>
          <a:p>
            <a:pPr>
              <a:lnSpc>
                <a:spcPts val="4314"/>
              </a:lnSpc>
            </a:pPr>
            <a:endParaRPr lang="en-US" sz="2400" spc="80" dirty="0">
              <a:solidFill>
                <a:srgbClr val="FFFAEC"/>
              </a:solidFill>
              <a:latin typeface="Times New Roman" panose="02020603050405020304" pitchFamily="18" charset="0"/>
              <a:cs typeface="Times New Roman" panose="02020603050405020304" pitchFamily="18" charset="0"/>
            </a:endParaRPr>
          </a:p>
          <a:p>
            <a:pPr marL="582140" lvl="1" indent="-291070">
              <a:lnSpc>
                <a:spcPts val="4314"/>
              </a:lnSpc>
              <a:buFont typeface="Arial"/>
              <a:buChar char="•"/>
            </a:pPr>
            <a:r>
              <a:rPr lang="en-US" sz="2400" spc="80" dirty="0">
                <a:solidFill>
                  <a:srgbClr val="FFFAEC"/>
                </a:solidFill>
                <a:latin typeface="Times New Roman" panose="02020603050405020304" pitchFamily="18" charset="0"/>
                <a:cs typeface="Times New Roman" panose="02020603050405020304" pitchFamily="18" charset="0"/>
              </a:rPr>
              <a:t>It is widely used in industry for 2D drawing and 3D modeling.​</a:t>
            </a:r>
          </a:p>
          <a:p>
            <a:pPr>
              <a:lnSpc>
                <a:spcPts val="4314"/>
              </a:lnSpc>
            </a:pPr>
            <a:endParaRPr lang="en-US" sz="2400" spc="80" dirty="0">
              <a:solidFill>
                <a:srgbClr val="FFFAEC"/>
              </a:solidFill>
              <a:latin typeface="Times New Roman" panose="02020603050405020304" pitchFamily="18" charset="0"/>
              <a:cs typeface="Times New Roman" panose="02020603050405020304" pitchFamily="18" charset="0"/>
            </a:endParaRPr>
          </a:p>
          <a:p>
            <a:pPr marL="582140" lvl="1" indent="-291070">
              <a:lnSpc>
                <a:spcPts val="4314"/>
              </a:lnSpc>
              <a:buFont typeface="Arial"/>
              <a:buChar char="•"/>
            </a:pPr>
            <a:r>
              <a:rPr lang="en-US" sz="2400" spc="80" dirty="0">
                <a:solidFill>
                  <a:srgbClr val="FFFAEC"/>
                </a:solidFill>
                <a:latin typeface="Times New Roman" panose="02020603050405020304" pitchFamily="18" charset="0"/>
                <a:cs typeface="Times New Roman" panose="02020603050405020304" pitchFamily="18" charset="0"/>
              </a:rPr>
              <a:t>In another way we can say that AutoCAD is a designing course , which is performed by the help pf computer . ​</a:t>
            </a:r>
          </a:p>
          <a:p>
            <a:pPr>
              <a:lnSpc>
                <a:spcPts val="4314"/>
              </a:lnSpc>
            </a:pPr>
            <a:endParaRPr lang="en-US" sz="1244" spc="80" dirty="0">
              <a:solidFill>
                <a:srgbClr val="FFFAEC"/>
              </a:solidFill>
              <a:latin typeface="Arimo"/>
            </a:endParaRPr>
          </a:p>
        </p:txBody>
      </p:sp>
      <p:sp>
        <p:nvSpPr>
          <p:cNvPr id="4" name="AutoShape 4"/>
          <p:cNvSpPr/>
          <p:nvPr/>
        </p:nvSpPr>
        <p:spPr>
          <a:xfrm>
            <a:off x="20959" y="0"/>
            <a:ext cx="12122245" cy="1964108"/>
          </a:xfrm>
          <a:prstGeom prst="rect">
            <a:avLst/>
          </a:prstGeom>
          <a:solidFill>
            <a:srgbClr val="F6C851"/>
          </a:solidFill>
        </p:spPr>
      </p:sp>
      <p:sp>
        <p:nvSpPr>
          <p:cNvPr id="5" name="TextBox 5"/>
          <p:cNvSpPr txBox="1"/>
          <p:nvPr/>
        </p:nvSpPr>
        <p:spPr>
          <a:xfrm>
            <a:off x="1985222" y="437802"/>
            <a:ext cx="8193720" cy="1069453"/>
          </a:xfrm>
          <a:prstGeom prst="rect">
            <a:avLst/>
          </a:prstGeom>
        </p:spPr>
        <p:txBody>
          <a:bodyPr lIns="0" tIns="0" rIns="0" bIns="0" rtlCol="0" anchor="t">
            <a:spAutoFit/>
          </a:bodyPr>
          <a:lstStyle/>
          <a:p>
            <a:pPr>
              <a:lnSpc>
                <a:spcPts val="8400"/>
              </a:lnSpc>
            </a:pPr>
            <a:r>
              <a:rPr lang="en-US" sz="6999">
                <a:solidFill>
                  <a:srgbClr val="1C2327"/>
                </a:solidFill>
                <a:latin typeface="Economica Bold"/>
              </a:rPr>
              <a:t>INTRODUCTION TO AUTOCAD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C232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0000"/>
          </a:blip>
          <a:srcRect l="12888" t="20546" b="20546"/>
          <a:stretch>
            <a:fillRect/>
          </a:stretch>
        </p:blipFill>
        <p:spPr>
          <a:xfrm>
            <a:off x="1028700" y="1028700"/>
            <a:ext cx="16226438" cy="8229600"/>
          </a:xfrm>
          <a:prstGeom prst="rect">
            <a:avLst/>
          </a:prstGeom>
        </p:spPr>
      </p:pic>
      <p:sp>
        <p:nvSpPr>
          <p:cNvPr id="3" name="TextBox 3"/>
          <p:cNvSpPr txBox="1"/>
          <p:nvPr/>
        </p:nvSpPr>
        <p:spPr>
          <a:xfrm>
            <a:off x="1148773" y="1434833"/>
            <a:ext cx="6839836" cy="1056608"/>
          </a:xfrm>
          <a:prstGeom prst="rect">
            <a:avLst/>
          </a:prstGeom>
        </p:spPr>
        <p:txBody>
          <a:bodyPr lIns="0" tIns="0" rIns="0" bIns="0" rtlCol="0" anchor="t">
            <a:spAutoFit/>
          </a:bodyPr>
          <a:lstStyle/>
          <a:p>
            <a:pPr>
              <a:lnSpc>
                <a:spcPts val="8399"/>
              </a:lnSpc>
            </a:pPr>
            <a:r>
              <a:rPr lang="en-US" sz="7000">
                <a:solidFill>
                  <a:srgbClr val="F6C851"/>
                </a:solidFill>
                <a:latin typeface="Economica Bold"/>
              </a:rPr>
              <a:t> WHAT IS CIVIL PLAN?</a:t>
            </a:r>
          </a:p>
        </p:txBody>
      </p:sp>
      <p:sp>
        <p:nvSpPr>
          <p:cNvPr id="4" name="TextBox 4"/>
          <p:cNvSpPr txBox="1"/>
          <p:nvPr/>
        </p:nvSpPr>
        <p:spPr>
          <a:xfrm>
            <a:off x="1028700" y="2984492"/>
            <a:ext cx="15735300" cy="5344861"/>
          </a:xfrm>
          <a:prstGeom prst="rect">
            <a:avLst/>
          </a:prstGeom>
        </p:spPr>
        <p:txBody>
          <a:bodyPr wrap="square" lIns="0" tIns="0" rIns="0" bIns="0" rtlCol="0" anchor="t">
            <a:spAutoFit/>
          </a:bodyPr>
          <a:lstStyle/>
          <a:p>
            <a:pPr algn="just">
              <a:lnSpc>
                <a:spcPts val="4160"/>
              </a:lnSpc>
            </a:pPr>
            <a:r>
              <a:rPr lang="en-US" sz="3200" spc="169" dirty="0">
                <a:solidFill>
                  <a:srgbClr val="FFFFFF"/>
                </a:solidFill>
                <a:latin typeface="Lato Bold"/>
              </a:rPr>
              <a:t>​</a:t>
            </a:r>
            <a:endParaRPr lang="en-US" sz="3200" spc="169" dirty="0">
              <a:solidFill>
                <a:srgbClr val="FFFFFF"/>
              </a:solidFill>
              <a:latin typeface="Lato Bold"/>
              <a:ea typeface="Lato Bold"/>
              <a:cs typeface="Lato Bold"/>
            </a:endParaRPr>
          </a:p>
          <a:p>
            <a:pPr marL="561340" lvl="1" indent="-280670" algn="just">
              <a:lnSpc>
                <a:spcPts val="4160"/>
              </a:lnSpc>
              <a:buFont typeface="Arial"/>
              <a:buChar char="•"/>
            </a:pPr>
            <a:r>
              <a:rPr lang="en-US" sz="3200" spc="104" dirty="0">
                <a:solidFill>
                  <a:srgbClr val="FFFFFF"/>
                </a:solidFill>
                <a:latin typeface="Times New Roman"/>
                <a:cs typeface="Times New Roman"/>
              </a:rPr>
              <a:t>A civil drawing, or site drawing, is a type of </a:t>
            </a:r>
            <a:r>
              <a:rPr lang="en-US" sz="3200" u="sng" spc="104" dirty="0">
                <a:solidFill>
                  <a:srgbClr val="FFFFFF"/>
                </a:solidFill>
                <a:latin typeface="Times New Roman"/>
                <a:cs typeface="Times New Roman"/>
              </a:rPr>
              <a:t>technical drawing</a:t>
            </a:r>
            <a:r>
              <a:rPr lang="en-US" sz="3200" spc="104" dirty="0">
                <a:solidFill>
                  <a:srgbClr val="FFFFFF"/>
                </a:solidFill>
                <a:latin typeface="Times New Roman"/>
                <a:cs typeface="Times New Roman"/>
              </a:rPr>
              <a:t> that shows information about grading, landscaping, or other site details. These drawings are intended to give a clear picture of all things in a </a:t>
            </a:r>
            <a:r>
              <a:rPr lang="en-US" sz="3200" u="sng" spc="104" dirty="0">
                <a:solidFill>
                  <a:srgbClr val="FFFFFF"/>
                </a:solidFill>
                <a:latin typeface="Times New Roman"/>
                <a:cs typeface="Times New Roman"/>
              </a:rPr>
              <a:t>construction</a:t>
            </a:r>
            <a:r>
              <a:rPr lang="en-US" sz="3200" spc="104" dirty="0">
                <a:solidFill>
                  <a:srgbClr val="FFFFFF"/>
                </a:solidFill>
                <a:latin typeface="Times New Roman"/>
                <a:cs typeface="Times New Roman"/>
              </a:rPr>
              <a:t> site to a </a:t>
            </a:r>
            <a:r>
              <a:rPr lang="en-US" sz="3200" u="sng" spc="104" dirty="0">
                <a:solidFill>
                  <a:srgbClr val="FFFFFF"/>
                </a:solidFill>
                <a:latin typeface="Times New Roman"/>
                <a:cs typeface="Times New Roman"/>
              </a:rPr>
              <a:t>civil engineer</a:t>
            </a:r>
            <a:r>
              <a:rPr lang="en-US" sz="3200" spc="104" dirty="0">
                <a:solidFill>
                  <a:srgbClr val="FFFFFF"/>
                </a:solidFill>
                <a:latin typeface="Times New Roman"/>
                <a:cs typeface="Times New Roman"/>
              </a:rPr>
              <a:t>.​</a:t>
            </a:r>
          </a:p>
          <a:p>
            <a:pPr algn="just">
              <a:lnSpc>
                <a:spcPts val="4160"/>
              </a:lnSpc>
            </a:pPr>
            <a:endParaRPr lang="en-US" sz="3200" spc="104" dirty="0">
              <a:solidFill>
                <a:srgbClr val="FFFFFF"/>
              </a:solidFill>
              <a:latin typeface="Times New Roman" panose="02020603050405020304" pitchFamily="18" charset="0"/>
              <a:cs typeface="Times New Roman" panose="02020603050405020304" pitchFamily="18" charset="0"/>
            </a:endParaRPr>
          </a:p>
          <a:p>
            <a:pPr marL="561340" lvl="1" indent="-280670" algn="just">
              <a:lnSpc>
                <a:spcPts val="4160"/>
              </a:lnSpc>
              <a:buFont typeface="Arial"/>
              <a:buChar char="•"/>
            </a:pPr>
            <a:r>
              <a:rPr lang="en-US" sz="3200" spc="169" dirty="0">
                <a:solidFill>
                  <a:srgbClr val="FFFFFF"/>
                </a:solidFill>
                <a:latin typeface="Times New Roman"/>
                <a:cs typeface="Times New Roman"/>
              </a:rPr>
              <a:t>C</a:t>
            </a:r>
            <a:r>
              <a:rPr lang="en-US" sz="3200" spc="104" dirty="0">
                <a:solidFill>
                  <a:srgbClr val="FFFFFF"/>
                </a:solidFill>
                <a:latin typeface="Times New Roman"/>
                <a:cs typeface="Times New Roman"/>
              </a:rPr>
              <a:t>ivil </a:t>
            </a:r>
            <a:r>
              <a:rPr lang="en-US" sz="3200" u="sng" spc="104" dirty="0">
                <a:solidFill>
                  <a:srgbClr val="FFFFFF"/>
                </a:solidFill>
                <a:latin typeface="Times New Roman"/>
                <a:cs typeface="Times New Roman"/>
              </a:rPr>
              <a:t>drafters</a:t>
            </a:r>
            <a:r>
              <a:rPr lang="en-US" sz="3200" spc="104" dirty="0">
                <a:solidFill>
                  <a:srgbClr val="FFFFFF"/>
                </a:solidFill>
                <a:latin typeface="Times New Roman"/>
                <a:cs typeface="Times New Roman"/>
              </a:rPr>
              <a:t> work with civil engineers and other industry professionals to prepare models and drawings for civil engineering projects. Examples of civil engineering projects are bridges, building sites, roadways, public utility systems, and waterworks. ​</a:t>
            </a:r>
          </a:p>
          <a:p>
            <a:pPr>
              <a:lnSpc>
                <a:spcPts val="4160"/>
              </a:lnSpc>
            </a:pPr>
            <a:endParaRPr lang="en-US" sz="3200" spc="104" dirty="0">
              <a:solidFill>
                <a:srgbClr val="FFFFFF"/>
              </a:solidFill>
              <a:latin typeface="Arimo Bold"/>
              <a:ea typeface="Arimo Bold"/>
              <a:cs typeface="Arimo Bold"/>
            </a:endParaRPr>
          </a:p>
        </p:txBody>
      </p:sp>
      <p:sp>
        <p:nvSpPr>
          <p:cNvPr id="5" name="AutoShape 5"/>
          <p:cNvSpPr/>
          <p:nvPr/>
        </p:nvSpPr>
        <p:spPr>
          <a:xfrm>
            <a:off x="1148773" y="2607111"/>
            <a:ext cx="8957580" cy="86104"/>
          </a:xfrm>
          <a:prstGeom prst="rect">
            <a:avLst/>
          </a:prstGeom>
          <a:solidFill>
            <a:srgbClr val="FFFAEC"/>
          </a:solid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rcRect r="41" b="41"/>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C2327"/>
        </a:solidFill>
        <a:effectLst/>
      </p:bgPr>
    </p:bg>
    <p:spTree>
      <p:nvGrpSpPr>
        <p:cNvPr id="1" name=""/>
        <p:cNvGrpSpPr/>
        <p:nvPr/>
      </p:nvGrpSpPr>
      <p:grpSpPr>
        <a:xfrm>
          <a:off x="0" y="0"/>
          <a:ext cx="0" cy="0"/>
          <a:chOff x="0" y="0"/>
          <a:chExt cx="0" cy="0"/>
        </a:xfrm>
      </p:grpSpPr>
      <p:sp>
        <p:nvSpPr>
          <p:cNvPr id="2" name="TextBox 2"/>
          <p:cNvSpPr txBox="1"/>
          <p:nvPr/>
        </p:nvSpPr>
        <p:spPr>
          <a:xfrm>
            <a:off x="1028700" y="2857582"/>
            <a:ext cx="10786724" cy="5925468"/>
          </a:xfrm>
          <a:prstGeom prst="rect">
            <a:avLst/>
          </a:prstGeom>
        </p:spPr>
        <p:txBody>
          <a:bodyPr wrap="square" lIns="0" tIns="0" rIns="0" bIns="0" rtlCol="0" anchor="t">
            <a:spAutoFit/>
          </a:bodyPr>
          <a:lstStyle/>
          <a:p>
            <a:pPr marL="457200" indent="-457200">
              <a:lnSpc>
                <a:spcPts val="4160"/>
              </a:lnSpc>
              <a:buFont typeface="Arial"/>
              <a:buChar char="•"/>
            </a:pPr>
            <a:r>
              <a:rPr lang="en-US" sz="4000" spc="169" dirty="0">
                <a:solidFill>
                  <a:schemeClr val="bg1"/>
                </a:solidFill>
                <a:ea typeface="+mn-lt"/>
                <a:cs typeface="+mn-lt"/>
              </a:rPr>
              <a:t>The number of shops 15</a:t>
            </a:r>
          </a:p>
          <a:p>
            <a:pPr>
              <a:lnSpc>
                <a:spcPts val="4160"/>
              </a:lnSpc>
            </a:pPr>
            <a:endParaRPr lang="en-US" sz="4000" spc="169" dirty="0">
              <a:solidFill>
                <a:schemeClr val="bg1"/>
              </a:solidFill>
              <a:ea typeface="+mn-lt"/>
              <a:cs typeface="+mn-lt"/>
            </a:endParaRPr>
          </a:p>
          <a:p>
            <a:pPr marL="457200" indent="-457200">
              <a:lnSpc>
                <a:spcPts val="4160"/>
              </a:lnSpc>
              <a:buFont typeface="Arial"/>
              <a:buChar char="•"/>
            </a:pPr>
            <a:r>
              <a:rPr lang="en-US" sz="4000" spc="169" dirty="0">
                <a:solidFill>
                  <a:schemeClr val="bg1"/>
                </a:solidFill>
                <a:ea typeface="+mn-lt"/>
                <a:cs typeface="+mn-lt"/>
              </a:rPr>
              <a:t>A Shop Size is 14'×10'</a:t>
            </a:r>
            <a:endParaRPr lang="en-US" sz="4000" spc="169">
              <a:solidFill>
                <a:schemeClr val="bg1"/>
              </a:solidFill>
              <a:ea typeface="+mn-lt"/>
              <a:cs typeface="+mn-lt"/>
            </a:endParaRPr>
          </a:p>
          <a:p>
            <a:pPr>
              <a:lnSpc>
                <a:spcPts val="4160"/>
              </a:lnSpc>
            </a:pPr>
            <a:endParaRPr lang="en-US" sz="4000" spc="169" dirty="0">
              <a:solidFill>
                <a:schemeClr val="bg1"/>
              </a:solidFill>
              <a:ea typeface="+mn-lt"/>
              <a:cs typeface="+mn-lt"/>
            </a:endParaRPr>
          </a:p>
          <a:p>
            <a:pPr marL="457200" indent="-457200">
              <a:lnSpc>
                <a:spcPts val="4160"/>
              </a:lnSpc>
              <a:buFont typeface="Arial"/>
              <a:buChar char="•"/>
            </a:pPr>
            <a:r>
              <a:rPr lang="en-US" sz="4000" spc="169" dirty="0">
                <a:solidFill>
                  <a:schemeClr val="bg1"/>
                </a:solidFill>
                <a:ea typeface="+mn-lt"/>
                <a:cs typeface="+mn-lt"/>
              </a:rPr>
              <a:t>Walking passage 7' wide</a:t>
            </a:r>
          </a:p>
          <a:p>
            <a:pPr>
              <a:lnSpc>
                <a:spcPts val="4160"/>
              </a:lnSpc>
            </a:pPr>
            <a:endParaRPr lang="en-US" sz="4000" spc="169" dirty="0">
              <a:solidFill>
                <a:schemeClr val="bg1"/>
              </a:solidFill>
              <a:ea typeface="+mn-lt"/>
              <a:cs typeface="+mn-lt"/>
            </a:endParaRPr>
          </a:p>
          <a:p>
            <a:pPr marL="457200" indent="-457200">
              <a:lnSpc>
                <a:spcPts val="4160"/>
              </a:lnSpc>
              <a:buFont typeface="Arial"/>
              <a:buChar char="•"/>
            </a:pPr>
            <a:r>
              <a:rPr lang="en-US" sz="4000" spc="169" dirty="0">
                <a:solidFill>
                  <a:schemeClr val="bg1"/>
                </a:solidFill>
                <a:ea typeface="+mn-lt"/>
                <a:cs typeface="+mn-lt"/>
              </a:rPr>
              <a:t>Brick line to interior line is 5"</a:t>
            </a:r>
            <a:endParaRPr lang="en-US" sz="4000" spc="169">
              <a:solidFill>
                <a:schemeClr val="bg1"/>
              </a:solidFill>
              <a:ea typeface="Lato"/>
              <a:cs typeface="+mn-lt"/>
            </a:endParaRPr>
          </a:p>
          <a:p>
            <a:pPr>
              <a:lnSpc>
                <a:spcPts val="4160"/>
              </a:lnSpc>
            </a:pPr>
            <a:endParaRPr lang="en-US" sz="4000" spc="169" dirty="0">
              <a:solidFill>
                <a:schemeClr val="bg1"/>
              </a:solidFill>
              <a:ea typeface="+mn-lt"/>
              <a:cs typeface="+mn-lt"/>
            </a:endParaRPr>
          </a:p>
          <a:p>
            <a:pPr marL="457200" indent="-457200">
              <a:lnSpc>
                <a:spcPts val="4160"/>
              </a:lnSpc>
              <a:buFont typeface="Arial"/>
              <a:buChar char="•"/>
            </a:pPr>
            <a:r>
              <a:rPr lang="en-US" sz="4000" spc="169" dirty="0">
                <a:solidFill>
                  <a:schemeClr val="bg1"/>
                </a:solidFill>
                <a:ea typeface="+mn-lt"/>
                <a:cs typeface="+mn-lt"/>
              </a:rPr>
              <a:t>Brick line to exterior line is 5"</a:t>
            </a:r>
          </a:p>
          <a:p>
            <a:pPr>
              <a:lnSpc>
                <a:spcPts val="4160"/>
              </a:lnSpc>
            </a:pPr>
            <a:endParaRPr lang="en-US" sz="4000" spc="169" dirty="0">
              <a:solidFill>
                <a:schemeClr val="bg1"/>
              </a:solidFill>
              <a:ea typeface="+mn-lt"/>
              <a:cs typeface="+mn-lt"/>
            </a:endParaRPr>
          </a:p>
          <a:p>
            <a:pPr marL="457200" indent="-457200">
              <a:lnSpc>
                <a:spcPts val="4160"/>
              </a:lnSpc>
              <a:buFont typeface="Arial"/>
              <a:buChar char="•"/>
            </a:pPr>
            <a:r>
              <a:rPr lang="en-US" sz="4000" spc="169" dirty="0">
                <a:solidFill>
                  <a:schemeClr val="bg1"/>
                </a:solidFill>
                <a:ea typeface="+mn-lt"/>
                <a:cs typeface="+mn-lt"/>
              </a:rPr>
              <a:t>Interior to exterior line is 10"</a:t>
            </a:r>
          </a:p>
        </p:txBody>
      </p:sp>
      <p:sp>
        <p:nvSpPr>
          <p:cNvPr id="3" name="AutoShape 3"/>
          <p:cNvSpPr/>
          <p:nvPr/>
        </p:nvSpPr>
        <p:spPr>
          <a:xfrm>
            <a:off x="3664643" y="631549"/>
            <a:ext cx="10958713" cy="1644627"/>
          </a:xfrm>
          <a:prstGeom prst="rect">
            <a:avLst/>
          </a:prstGeom>
          <a:solidFill>
            <a:srgbClr val="F6C851"/>
          </a:solidFill>
        </p:spPr>
      </p:sp>
      <p:sp>
        <p:nvSpPr>
          <p:cNvPr id="4" name="TextBox 4"/>
          <p:cNvSpPr txBox="1"/>
          <p:nvPr/>
        </p:nvSpPr>
        <p:spPr>
          <a:xfrm>
            <a:off x="5287206" y="1002789"/>
            <a:ext cx="7713589" cy="892622"/>
          </a:xfrm>
          <a:prstGeom prst="rect">
            <a:avLst/>
          </a:prstGeom>
        </p:spPr>
        <p:txBody>
          <a:bodyPr lIns="0" tIns="0" rIns="0" bIns="0" rtlCol="0" anchor="t">
            <a:spAutoFit/>
          </a:bodyPr>
          <a:lstStyle/>
          <a:p>
            <a:pPr>
              <a:lnSpc>
                <a:spcPts val="7062"/>
              </a:lnSpc>
            </a:pPr>
            <a:r>
              <a:rPr lang="en-US" sz="5885">
                <a:solidFill>
                  <a:srgbClr val="1C2327"/>
                </a:solidFill>
                <a:latin typeface="Economica Bold"/>
              </a:rPr>
              <a:t>SHOPPING MALL CIVIL DESIGN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C2327"/>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30000"/>
          </a:blip>
          <a:srcRect l="12888" t="20546" b="20546"/>
          <a:stretch>
            <a:fillRect/>
          </a:stretch>
        </p:blipFill>
        <p:spPr>
          <a:xfrm>
            <a:off x="1028700" y="1028700"/>
            <a:ext cx="16226438" cy="8229600"/>
          </a:xfrm>
          <a:prstGeom prst="rect">
            <a:avLst/>
          </a:prstGeom>
        </p:spPr>
      </p:pic>
      <p:sp>
        <p:nvSpPr>
          <p:cNvPr id="3" name="TextBox 3"/>
          <p:cNvSpPr txBox="1"/>
          <p:nvPr/>
        </p:nvSpPr>
        <p:spPr>
          <a:xfrm>
            <a:off x="1837871" y="2013686"/>
            <a:ext cx="6859753" cy="801536"/>
          </a:xfrm>
          <a:prstGeom prst="rect">
            <a:avLst/>
          </a:prstGeom>
        </p:spPr>
        <p:txBody>
          <a:bodyPr lIns="0" tIns="0" rIns="0" bIns="0" rtlCol="0" anchor="t">
            <a:spAutoFit/>
          </a:bodyPr>
          <a:lstStyle/>
          <a:p>
            <a:pPr>
              <a:lnSpc>
                <a:spcPts val="6353"/>
              </a:lnSpc>
            </a:pPr>
            <a:r>
              <a:rPr lang="en-US" sz="5294">
                <a:solidFill>
                  <a:srgbClr val="F6C851"/>
                </a:solidFill>
                <a:latin typeface="Economica Bold"/>
              </a:rPr>
              <a:t>WHAT IS ELECTRICAL FITTING?</a:t>
            </a:r>
          </a:p>
        </p:txBody>
      </p:sp>
      <p:sp>
        <p:nvSpPr>
          <p:cNvPr id="4" name="TextBox 4"/>
          <p:cNvSpPr txBox="1"/>
          <p:nvPr/>
        </p:nvSpPr>
        <p:spPr>
          <a:xfrm>
            <a:off x="1837871" y="4271447"/>
            <a:ext cx="13135512" cy="2964014"/>
          </a:xfrm>
          <a:prstGeom prst="rect">
            <a:avLst/>
          </a:prstGeom>
        </p:spPr>
        <p:txBody>
          <a:bodyPr lIns="0" tIns="0" rIns="0" bIns="0" rtlCol="0" anchor="t">
            <a:spAutoFit/>
          </a:bodyPr>
          <a:lstStyle/>
          <a:p>
            <a:pPr algn="just">
              <a:lnSpc>
                <a:spcPts val="4745"/>
              </a:lnSpc>
            </a:pPr>
            <a:r>
              <a:rPr lang="en-US" sz="2965" spc="192">
                <a:solidFill>
                  <a:srgbClr val="FFFAEC"/>
                </a:solidFill>
                <a:latin typeface="Lato"/>
              </a:rPr>
              <a:t>Electrical Fittings are the products, which are used for fitting various electrical devices like switches, fans, wires, tube lights etc. These components are available in a wide variety of shapes and sizes and materials. Thus, electrical fittings are specifically designed considering various hazards.</a:t>
            </a:r>
          </a:p>
        </p:txBody>
      </p:sp>
      <p:sp>
        <p:nvSpPr>
          <p:cNvPr id="5" name="AutoShape 5"/>
          <p:cNvSpPr/>
          <p:nvPr/>
        </p:nvSpPr>
        <p:spPr>
          <a:xfrm>
            <a:off x="1837871" y="3152012"/>
            <a:ext cx="8957580" cy="86104"/>
          </a:xfrm>
          <a:prstGeom prst="rect">
            <a:avLst/>
          </a:prstGeom>
          <a:solidFill>
            <a:srgbClr val="FFFAEC"/>
          </a:solid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rcRect t="2" r="536" b="534"/>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513</Words>
  <Application>Microsoft Office PowerPoint</Application>
  <PresentationFormat>Custom</PresentationFormat>
  <Paragraphs>81</Paragraphs>
  <Slides>13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Lato</vt:lpstr>
      <vt:lpstr>Arimo</vt:lpstr>
      <vt:lpstr>Lato Bold</vt:lpstr>
      <vt:lpstr>Bodoni FLF</vt:lpstr>
      <vt:lpstr>Open Sans Bold</vt:lpstr>
      <vt:lpstr>Arimo Bold</vt:lpstr>
      <vt:lpstr>Times New Roman</vt:lpstr>
      <vt:lpstr>Economica Bold</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aided design &amp; Drafting</dc:title>
  <cp:lastModifiedBy>Nokibul Arfin</cp:lastModifiedBy>
  <cp:revision>98</cp:revision>
  <dcterms:created xsi:type="dcterms:W3CDTF">2006-08-16T00:00:00Z</dcterms:created>
  <dcterms:modified xsi:type="dcterms:W3CDTF">2021-08-18T14:15:14Z</dcterms:modified>
  <dc:identifier>DAEnO-i7C5s</dc:identifier>
</cp:coreProperties>
</file>

<file path=docProps/thumbnail.jpeg>
</file>